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989" r:id="rId1"/>
  </p:sldMasterIdLst>
  <p:notesMasterIdLst>
    <p:notesMasterId r:id="rId29"/>
  </p:notesMasterIdLst>
  <p:handoutMasterIdLst>
    <p:handoutMasterId r:id="rId30"/>
  </p:handoutMasterIdLst>
  <p:sldIdLst>
    <p:sldId id="487" r:id="rId2"/>
    <p:sldId id="737" r:id="rId3"/>
    <p:sldId id="717" r:id="rId4"/>
    <p:sldId id="738" r:id="rId5"/>
    <p:sldId id="755" r:id="rId6"/>
    <p:sldId id="780" r:id="rId7"/>
    <p:sldId id="752" r:id="rId8"/>
    <p:sldId id="758" r:id="rId9"/>
    <p:sldId id="761" r:id="rId10"/>
    <p:sldId id="741" r:id="rId11"/>
    <p:sldId id="742" r:id="rId12"/>
    <p:sldId id="779" r:id="rId13"/>
    <p:sldId id="756" r:id="rId14"/>
    <p:sldId id="744" r:id="rId15"/>
    <p:sldId id="757" r:id="rId16"/>
    <p:sldId id="751" r:id="rId17"/>
    <p:sldId id="723" r:id="rId18"/>
    <p:sldId id="781" r:id="rId19"/>
    <p:sldId id="783" r:id="rId20"/>
    <p:sldId id="782" r:id="rId21"/>
    <p:sldId id="745" r:id="rId22"/>
    <p:sldId id="772" r:id="rId23"/>
    <p:sldId id="775" r:id="rId24"/>
    <p:sldId id="655" r:id="rId25"/>
    <p:sldId id="688" r:id="rId26"/>
    <p:sldId id="687" r:id="rId27"/>
    <p:sldId id="560" r:id="rId28"/>
  </p:sldIdLst>
  <p:sldSz cx="12192000" cy="6858000"/>
  <p:notesSz cx="6797675" cy="99250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3103F7"/>
    <a:srgbClr val="FABCC0"/>
    <a:srgbClr val="007E39"/>
    <a:srgbClr val="EE1C67"/>
    <a:srgbClr val="B8DBF2"/>
    <a:srgbClr val="B1F4FD"/>
    <a:srgbClr val="FF8181"/>
    <a:srgbClr val="62FE7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9" autoAdjust="0"/>
    <p:restoredTop sz="90711" autoAdjust="0"/>
  </p:normalViewPr>
  <p:slideViewPr>
    <p:cSldViewPr>
      <p:cViewPr varScale="1">
        <p:scale>
          <a:sx n="92" d="100"/>
          <a:sy n="92" d="100"/>
        </p:scale>
        <p:origin x="30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36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chartUserShapes" Target="../drawings/drawing1.xml"/><Relationship Id="rId5" Type="http://schemas.openxmlformats.org/officeDocument/2006/relationships/package" Target="../embeddings/_____Microsoft_Excel1.xlsx"/><Relationship Id="rId4" Type="http://schemas.openxmlformats.org/officeDocument/2006/relationships/image" Target="../media/image18.jpeg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ОПО по субъектам Управления</a:t>
            </a:r>
          </a:p>
        </c:rich>
      </c:tx>
      <c:layout>
        <c:manualLayout>
          <c:xMode val="edge"/>
          <c:yMode val="edge"/>
          <c:x val="0.20517456886546132"/>
          <c:y val="9.8877339934844762E-3"/>
        </c:manualLayout>
      </c:layout>
      <c:overlay val="0"/>
    </c:title>
    <c:autoTitleDeleted val="0"/>
    <c:view3D>
      <c:rotX val="30"/>
      <c:rotY val="21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061140069367169E-2"/>
          <c:y val="0.14733891492889525"/>
          <c:w val="0.85157910144022797"/>
          <c:h val="0.754887769490362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effectLst>
              <a:outerShdw blurRad="241300" dist="368300" dir="18600000" algn="t" rotWithShape="0">
                <a:srgbClr val="000000">
                  <a:alpha val="50000"/>
                </a:srgbClr>
              </a:outerShdw>
            </a:effectLst>
          </c:spPr>
          <c:explosion val="8"/>
          <c:dPt>
            <c:idx val="0"/>
            <c:bubble3D val="0"/>
            <c:explosion val="11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  <a:effectLst>
                <a:outerShdw blurRad="241300" dist="368300" dir="18600000" algn="t" rotWithShape="0">
                  <a:srgbClr val="000000">
                    <a:alpha val="50000"/>
                  </a:srgbClr>
                </a:outerShdw>
              </a:effectLst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  <a:effectLst>
                <a:outerShdw blurRad="241300" dist="368300" dir="18600000" algn="t" rotWithShape="0">
                  <a:srgbClr val="000000">
                    <a:alpha val="50000"/>
                  </a:srgbClr>
                </a:outerShdw>
              </a:effectLst>
            </c:spPr>
          </c:dPt>
          <c:dPt>
            <c:idx val="2"/>
            <c:bubble3D val="0"/>
            <c:spPr>
              <a:blipFill>
                <a:blip xmlns:r="http://schemas.openxmlformats.org/officeDocument/2006/relationships" r:embed="rId4"/>
                <a:tile tx="0" ty="0" sx="100000" sy="100000" flip="none" algn="tl"/>
              </a:blipFill>
              <a:effectLst>
                <a:outerShdw blurRad="241300" dist="368300" dir="18600000" algn="t" rotWithShape="0">
                  <a:srgbClr val="000000">
                    <a:alpha val="5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FF0000"/>
              </a:solidFill>
              <a:effectLst>
                <a:outerShdw blurRad="241300" dist="368300" dir="18600000" algn="t" rotWithShape="0">
                  <a:srgbClr val="000000">
                    <a:alpha val="5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17396676670134731"/>
                  <c:y val="-0.211329941745416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321777433400073"/>
                  <c:y val="3.66593577021425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aseline="0">
                      <a:solidFill>
                        <a:srgbClr val="3103F7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8188774841095738E-2"/>
                  <c:y val="-0.3745930392947891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aseline="0">
                        <a:solidFill>
                          <a:srgbClr val="00B050"/>
                        </a:solidFill>
                      </a:defRPr>
                    </a:pPr>
                    <a:r>
                      <a:rPr lang="en-US" dirty="0" smtClean="0">
                        <a:solidFill>
                          <a:srgbClr val="3103F7"/>
                        </a:solidFill>
                      </a:rPr>
                      <a:t>2505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462664393574328E-2"/>
                  <c:y val="-3.23331496792714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bg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57-Тюм.</c:v>
                </c:pt>
                <c:pt idx="1">
                  <c:v>58-ХМАО</c:v>
                </c:pt>
                <c:pt idx="2">
                  <c:v>59-ЯНАО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3688</c:v>
                </c:pt>
                <c:pt idx="1">
                  <c:v>5317</c:v>
                </c:pt>
                <c:pt idx="2">
                  <c:v>2505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>
          <a:outerShdw blurRad="50800" dist="50800" dir="5400000" sx="1000" sy="1000" algn="ctr" rotWithShape="0">
            <a:srgbClr val="000000">
              <a:alpha val="97000"/>
            </a:srgb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5">
    <c:autoUpdate val="0"/>
  </c:externalData>
  <c:userShapes r:id="rId6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89459611941036E-2"/>
          <c:y val="0.1178505292870981"/>
          <c:w val="0.88553259141494434"/>
          <c:h val="0.61302684153964182"/>
        </c:manualLayout>
      </c:layout>
      <c:line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Аварии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Sheet1!$B$1:$N$1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Sheet1!$B$2:$N$2</c:f>
              <c:numCache>
                <c:formatCode>General</c:formatCode>
                <c:ptCount val="13"/>
                <c:pt idx="0">
                  <c:v>6</c:v>
                </c:pt>
                <c:pt idx="1">
                  <c:v>17</c:v>
                </c:pt>
                <c:pt idx="2">
                  <c:v>28</c:v>
                </c:pt>
                <c:pt idx="3">
                  <c:v>19</c:v>
                </c:pt>
                <c:pt idx="4">
                  <c:v>11</c:v>
                </c:pt>
                <c:pt idx="5">
                  <c:v>22</c:v>
                </c:pt>
                <c:pt idx="6">
                  <c:v>20</c:v>
                </c:pt>
                <c:pt idx="7">
                  <c:v>15</c:v>
                </c:pt>
                <c:pt idx="8">
                  <c:v>14</c:v>
                </c:pt>
                <c:pt idx="9">
                  <c:v>18</c:v>
                </c:pt>
                <c:pt idx="10">
                  <c:v>19</c:v>
                </c:pt>
                <c:pt idx="11">
                  <c:v>17</c:v>
                </c:pt>
                <c:pt idx="12">
                  <c:v>17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Несчастные случаи 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Sheet1!$B$1:$N$1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Sheet1!$B$3:$N$3</c:f>
              <c:numCache>
                <c:formatCode>General</c:formatCode>
                <c:ptCount val="13"/>
                <c:pt idx="0">
                  <c:v>17</c:v>
                </c:pt>
                <c:pt idx="1">
                  <c:v>23</c:v>
                </c:pt>
                <c:pt idx="2">
                  <c:v>29</c:v>
                </c:pt>
                <c:pt idx="3">
                  <c:v>20</c:v>
                </c:pt>
                <c:pt idx="4">
                  <c:v>10</c:v>
                </c:pt>
                <c:pt idx="5">
                  <c:v>11</c:v>
                </c:pt>
                <c:pt idx="6">
                  <c:v>14</c:v>
                </c:pt>
                <c:pt idx="7">
                  <c:v>8</c:v>
                </c:pt>
                <c:pt idx="8">
                  <c:v>11</c:v>
                </c:pt>
                <c:pt idx="9">
                  <c:v>7</c:v>
                </c:pt>
                <c:pt idx="10">
                  <c:v>6</c:v>
                </c:pt>
                <c:pt idx="11">
                  <c:v>9</c:v>
                </c:pt>
                <c:pt idx="12">
                  <c:v>12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37712080"/>
        <c:axId val="237781952"/>
      </c:lineChart>
      <c:catAx>
        <c:axId val="23771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7781952"/>
        <c:crossesAt val="0"/>
        <c:auto val="1"/>
        <c:lblAlgn val="ctr"/>
        <c:lblOffset val="100"/>
        <c:noMultiLvlLbl val="0"/>
      </c:catAx>
      <c:valAx>
        <c:axId val="237781952"/>
        <c:scaling>
          <c:orientation val="minMax"/>
          <c:max val="6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37712080"/>
        <c:crosses val="autoZero"/>
        <c:crossBetween val="between"/>
        <c:majorUnit val="5"/>
        <c:minorUnit val="0.2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651308290848341"/>
          <c:y val="0"/>
          <c:w val="0.47657539699590817"/>
          <c:h val="0.7890206803834336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358"/>
        <c:holeSize val="3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/>
              <a:t>10,1 % всех</a:t>
            </a:r>
            <a:r>
              <a:rPr lang="ru-RU" sz="2000" baseline="0" dirty="0" smtClean="0"/>
              <a:t> </a:t>
            </a:r>
            <a:r>
              <a:rPr lang="ru-RU" sz="2000" b="1" i="0" u="none" strike="noStrike" baseline="0" dirty="0" smtClean="0">
                <a:effectLst/>
              </a:rPr>
              <a:t>ЗЭПБ</a:t>
            </a:r>
            <a:r>
              <a:rPr lang="ru-RU" sz="2000" dirty="0" smtClean="0"/>
              <a:t> внесено Северо-Уральским управлением из 23 территориальных управлений</a:t>
            </a:r>
            <a:endParaRPr lang="ru-RU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61333536039855"/>
          <c:y val="0.2371631908343505"/>
          <c:w val="0.74570009017085959"/>
          <c:h val="0.427131537924569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487346044237978"/>
                  <c:y val="0.244998917267101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10,1 %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451892296204812"/>
                      <c:h val="8.6977336168385821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Внесено в Реестр по Ростехнадзору 132024 заключения</c:v>
                </c:pt>
                <c:pt idx="1">
                  <c:v>Внесено Северо-Уральским управлением Ростехнадзора 12205 заключений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132024</c:v>
                </c:pt>
                <c:pt idx="1">
                  <c:v>12205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2370818447073127E-2"/>
          <c:y val="0.67943376812950806"/>
          <c:w val="0.87493582584391216"/>
          <c:h val="0.29456890306346051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ОПО по к</a:t>
            </a:r>
            <a:r>
              <a:rPr lang="ru-RU" sz="2160" b="1" i="0" u="none" strike="noStrike" baseline="0" dirty="0" smtClean="0">
                <a:effectLst/>
              </a:rPr>
              <a:t>лассам </a:t>
            </a:r>
            <a:r>
              <a:rPr lang="ru-RU" dirty="0" smtClean="0"/>
              <a:t>Управления</a:t>
            </a:r>
          </a:p>
        </c:rich>
      </c:tx>
      <c:layout>
        <c:manualLayout>
          <c:xMode val="edge"/>
          <c:yMode val="edge"/>
          <c:x val="0.30509110098877901"/>
          <c:y val="3.858561753560262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92581216466145"/>
          <c:y val="3.8573740788616001E-2"/>
          <c:w val="0.85157910144022797"/>
          <c:h val="0.8075044468750345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33CCCC"/>
              </a:solidFill>
              <a:effectLst>
                <a:outerShdw blurRad="38100" dist="25400" dir="5400000" algn="t" rotWithShape="0">
                  <a:srgbClr val="000000">
                    <a:alpha val="54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2.9049059908376196E-2"/>
                  <c:y val="1.929294686951045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aseline="0">
                        <a:solidFill>
                          <a:srgbClr val="3103F7"/>
                        </a:solidFill>
                      </a:defRPr>
                    </a:pPr>
                    <a:r>
                      <a:rPr lang="en-US" dirty="0" smtClean="0"/>
                      <a:t>409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27163648483502"/>
                      <c:h val="7.9363737805619061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4524529954188096E-2"/>
                  <c:y val="2.806226729862002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678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759830607056738E-2"/>
                      <c:h val="8.3134466872162013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2.0747694700588883E-3"/>
                  <c:y val="0.1613581750687745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6257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12886803427069"/>
                      <c:h val="8.2871521217946581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7.2621015965546312E-3"/>
                  <c:y val="0.1666197120855567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aseline="0">
                        <a:solidFill>
                          <a:srgbClr val="3103F7"/>
                        </a:solidFill>
                      </a:defRPr>
                    </a:pPr>
                    <a:r>
                      <a:rPr lang="en-US" dirty="0" smtClean="0"/>
                      <a:t>4166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615474097649281"/>
                      <c:h val="9.3394871454929126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1.6599462804786396E-2"/>
                  <c:y val="1.7538917061637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rgbClr val="3103F7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I класс</c:v>
                </c:pt>
                <c:pt idx="1">
                  <c:v>II класс</c:v>
                </c:pt>
                <c:pt idx="2">
                  <c:v>III класс</c:v>
                </c:pt>
                <c:pt idx="3">
                  <c:v>IV класс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409</c:v>
                </c:pt>
                <c:pt idx="1">
                  <c:v>678</c:v>
                </c:pt>
                <c:pt idx="2">
                  <c:v>6257</c:v>
                </c:pt>
                <c:pt idx="3">
                  <c:v>4166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"/>
        <c:gapDepth val="20"/>
        <c:shape val="box"/>
        <c:axId val="236126312"/>
        <c:axId val="236126704"/>
        <c:axId val="187685048"/>
      </c:bar3DChart>
      <c:catAx>
        <c:axId val="236126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60000"/>
          <a:lstStyle/>
          <a:p>
            <a:pPr>
              <a:defRPr sz="1500" baseline="0"/>
            </a:pPr>
            <a:endParaRPr lang="ru-RU"/>
          </a:p>
        </c:txPr>
        <c:crossAx val="236126704"/>
        <c:crosses val="autoZero"/>
        <c:auto val="1"/>
        <c:lblAlgn val="ctr"/>
        <c:lblOffset val="100"/>
        <c:noMultiLvlLbl val="0"/>
      </c:catAx>
      <c:valAx>
        <c:axId val="236126704"/>
        <c:scaling>
          <c:orientation val="minMax"/>
        </c:scaling>
        <c:delete val="0"/>
        <c:axPos val="l"/>
        <c:majorGridlines/>
        <c:minorGridlines>
          <c:spPr>
            <a:ln w="0">
              <a:solidFill>
                <a:schemeClr val="accent4">
                  <a:lumMod val="75000"/>
                </a:schemeClr>
              </a:solidFill>
            </a:ln>
            <a:effectLst>
              <a:outerShdw blurRad="50800" dist="50800" dir="5400000" sx="85000" sy="85000" algn="ctr" rotWithShape="0">
                <a:srgbClr val="000000">
                  <a:alpha val="70000"/>
                </a:srgbClr>
              </a:outerShdw>
            </a:effectLst>
          </c:spPr>
        </c:min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aseline="0"/>
            </a:pPr>
            <a:endParaRPr lang="ru-RU"/>
          </a:p>
        </c:txPr>
        <c:crossAx val="236126312"/>
        <c:crosses val="autoZero"/>
        <c:crossBetween val="between"/>
        <c:majorUnit val="1500"/>
      </c:valAx>
      <c:serAx>
        <c:axId val="187685048"/>
        <c:scaling>
          <c:orientation val="minMax"/>
        </c:scaling>
        <c:delete val="1"/>
        <c:axPos val="b"/>
        <c:majorTickMark val="out"/>
        <c:minorTickMark val="none"/>
        <c:tickLblPos val="nextTo"/>
        <c:crossAx val="236126704"/>
        <c:crosses val="autoZero"/>
      </c:serAx>
      <c:spPr>
        <a:ln>
          <a:solidFill>
            <a:schemeClr val="accent1">
              <a:alpha val="88000"/>
            </a:schemeClr>
          </a:solidFill>
        </a:ln>
      </c:spPr>
    </c:plotArea>
    <c:legend>
      <c:legendPos val="b"/>
      <c:layout>
        <c:manualLayout>
          <c:xMode val="edge"/>
          <c:yMode val="edge"/>
          <c:x val="6.1009234268087867E-2"/>
          <c:y val="0.82291438798846572"/>
          <c:w val="0.69123741152943785"/>
          <c:h val="0.14200777788825916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Всего 6 </a:t>
            </a: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465 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объектов</a:t>
            </a:r>
            <a:r>
              <a:rPr lang="ru-RU" sz="14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нефтегазового комплекса </a:t>
            </a:r>
          </a:p>
          <a:p>
            <a:pPr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400" b="0" baseline="0" dirty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510 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объектов (</a:t>
            </a:r>
            <a:r>
              <a:rPr lang="ru-RU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56 %)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3201472988741558"/>
          <c:y val="2.943309125177549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1396604081028038"/>
          <c:y val="3.001160109256043E-2"/>
          <c:w val="0.50268745859513553"/>
          <c:h val="0.888289767734565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0"/>
          <c:dPt>
            <c:idx val="0"/>
            <c:bubble3D val="0"/>
            <c:explosion val="17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5C-4454-A846-5A1203FF7E24}"/>
              </c:ext>
            </c:extLst>
          </c:dPt>
          <c:dPt>
            <c:idx val="1"/>
            <c:bubble3D val="0"/>
            <c:explosion val="1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5C-4454-A846-5A1203FF7E24}"/>
              </c:ext>
            </c:extLst>
          </c:dPt>
          <c:dPt>
            <c:idx val="2"/>
            <c:bubble3D val="0"/>
            <c:explosion val="19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5C-4454-A846-5A1203FF7E24}"/>
              </c:ext>
            </c:extLst>
          </c:dPt>
          <c:dPt>
            <c:idx val="3"/>
            <c:bubble3D val="0"/>
            <c:explosion val="19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5C-4454-A846-5A1203FF7E24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65C-4454-A846-5A1203FF7E24}"/>
              </c:ext>
            </c:extLst>
          </c:dPt>
          <c:dPt>
            <c:idx val="5"/>
            <c:bubble3D val="0"/>
            <c:spPr>
              <a:solidFill>
                <a:schemeClr val="accent3">
                  <a:tint val="2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65C-4454-A846-5A1203FF7E24}"/>
              </c:ext>
            </c:extLst>
          </c:dPt>
          <c:dLbls>
            <c:dLbl>
              <c:idx val="0"/>
              <c:layout>
                <c:manualLayout>
                  <c:x val="-1.5643529319787516E-2"/>
                  <c:y val="-3.8974544854346482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65C-4454-A846-5A1203FF7E24}"/>
                </c:ext>
                <c:ext xmlns:c15="http://schemas.microsoft.com/office/drawing/2012/chart" uri="{CE6537A1-D6FC-4f65-9D91-7224C49458BB}">
                  <c15:layout>
                    <c:manualLayout>
                      <c:w val="5.2283696873186923E-2"/>
                      <c:h val="6.383236693917659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6211161722771546E-2"/>
                  <c:y val="-0.10828734644730638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65C-4454-A846-5A1203FF7E24}"/>
                </c:ext>
                <c:ext xmlns:c15="http://schemas.microsoft.com/office/drawing/2012/chart" uri="{CE6537A1-D6FC-4f65-9D91-7224C49458BB}">
                  <c15:layout>
                    <c:manualLayout>
                      <c:w val="5.2283696873186923E-2"/>
                      <c:h val="7.3066705736887505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1.9597513856485081E-2"/>
                  <c:y val="-3.4551332925907521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65C-4454-A846-5A1203FF7E24}"/>
                </c:ext>
                <c:ext xmlns:c15="http://schemas.microsoft.com/office/drawing/2012/chart" uri="{CE6537A1-D6FC-4f65-9D91-7224C49458BB}">
                  <c15:layout>
                    <c:manualLayout>
                      <c:w val="3.6449653742176791E-2"/>
                      <c:h val="4.9980858742610254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0696650989396237E-2"/>
                  <c:y val="-4.5446034923978515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l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65C-4454-A846-5A1203FF7E24}"/>
                </c:ext>
                <c:ext xmlns:c15="http://schemas.microsoft.com/office/drawing/2012/chart" uri="{CE6537A1-D6FC-4f65-9D91-7224C49458BB}">
                  <c15:layout>
                    <c:manualLayout>
                      <c:w val="3.6449653742176791E-2"/>
                      <c:h val="4.9980858742610254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1.0402769469361785E-2"/>
                  <c:y val="-1.019266334376741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65C-4454-A846-5A1203FF7E2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2826997784656142E-2"/>
                  <c:y val="4.515290426289288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65C-4454-A846-5A1203FF7E24}"/>
                </c:ex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Нефтегазодобыча - 2 307</c:v>
                </c:pt>
                <c:pt idx="1">
                  <c:v>Газораспределение
и газопотребление - 3 646</c:v>
                </c:pt>
                <c:pt idx="2">
                  <c:v>Нефтегазопереработка и нефтепродуктообеспечение - 253</c:v>
                </c:pt>
                <c:pt idx="3">
                  <c:v>Магистральный
трубопроводный - 259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2303</c:v>
                </c:pt>
                <c:pt idx="1">
                  <c:v>3646</c:v>
                </c:pt>
                <c:pt idx="2">
                  <c:v>253</c:v>
                </c:pt>
                <c:pt idx="3">
                  <c:v>259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65C-4454-A846-5A1203FF7E2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358"/>
        <c:holeSize val="31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5.2257568089142357E-3"/>
          <c:y val="0.21791767114338201"/>
          <c:w val="0.42819614693017649"/>
          <c:h val="0.582056552690446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921738257169733E-2"/>
          <c:y val="2.3120055039559682E-2"/>
          <c:w val="0.9462921916867717"/>
          <c:h val="0.9003550413701955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ГЭН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2010</c:v>
                </c:pt>
                <c:pt idx="1">
                  <c:v>…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</c:v>
                </c:pt>
                <c:pt idx="2">
                  <c:v>11</c:v>
                </c:pt>
                <c:pt idx="3">
                  <c:v>12</c:v>
                </c:pt>
                <c:pt idx="4">
                  <c:v>9</c:v>
                </c:pt>
                <c:pt idx="5">
                  <c:v>8</c:v>
                </c:pt>
                <c:pt idx="6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ПБ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2010</c:v>
                </c:pt>
                <c:pt idx="1">
                  <c:v>…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9</c:v>
                </c:pt>
                <c:pt idx="2">
                  <c:v>17</c:v>
                </c:pt>
                <c:pt idx="3">
                  <c:v>16</c:v>
                </c:pt>
                <c:pt idx="4">
                  <c:v>8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ГСН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2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6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3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3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4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3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2010</c:v>
                </c:pt>
                <c:pt idx="1">
                  <c:v>…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2</c:v>
                </c:pt>
                <c:pt idx="2">
                  <c:v>6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shape val="cylinder"/>
        <c:axId val="236949760"/>
        <c:axId val="236950152"/>
        <c:axId val="0"/>
      </c:bar3DChart>
      <c:catAx>
        <c:axId val="236949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950152"/>
        <c:crosses val="autoZero"/>
        <c:auto val="1"/>
        <c:lblAlgn val="ctr"/>
        <c:lblOffset val="100"/>
        <c:noMultiLvlLbl val="0"/>
      </c:catAx>
      <c:valAx>
        <c:axId val="236950152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236949760"/>
        <c:crosses val="autoZero"/>
        <c:crossBetween val="between"/>
      </c:valAx>
      <c:spPr>
        <a:ln>
          <a:solidFill>
            <a:schemeClr val="accent1">
              <a:alpha val="88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"/>
          <c:y val="0.9028088280556914"/>
          <c:w val="0.41928475363355638"/>
          <c:h val="9.7191171944308638E-2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93501494896731"/>
          <c:y val="6.3421883076626245E-2"/>
          <c:w val="0.81348736210866346"/>
          <c:h val="0.788488935347523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Лист1!$B$1:$D$1</c:f>
              <c:strCache>
                <c:ptCount val="1"/>
                <c:pt idx="0">
                  <c:v>ТО ХМАО ЯНАО</c:v>
                </c:pt>
              </c:strCache>
            </c:strRef>
          </c:tx>
          <c:spPr>
            <a:solidFill>
              <a:srgbClr val="FF99C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t" rotWithShape="0">
                  <a:srgbClr val="000000">
                    <a:alpha val="54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3.5460840578714042E-2"/>
                  <c:y val="-5.22111490125378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90000"/>
                          </a:schemeClr>
                        </a:solidFill>
                      </a:rPr>
                      <a:t>441</a:t>
                    </a:r>
                    <a:endParaRPr lang="en-US" dirty="0">
                      <a:solidFill>
                        <a:schemeClr val="bg2">
                          <a:lumMod val="9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5460840578714042E-2"/>
                  <c:y val="-6.6134122082547889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aseline="0">
                        <a:solidFill>
                          <a:schemeClr val="bg2">
                            <a:lumMod val="90000"/>
                          </a:schemeClr>
                        </a:solidFill>
                      </a:defRPr>
                    </a:pPr>
                    <a:r>
                      <a:rPr lang="en-US" dirty="0" smtClean="0">
                        <a:solidFill>
                          <a:schemeClr val="bg2">
                            <a:lumMod val="90000"/>
                          </a:schemeClr>
                        </a:solidFill>
                      </a:rPr>
                      <a:t>573</a:t>
                    </a:r>
                    <a:endParaRPr lang="en-US" dirty="0">
                      <a:solidFill>
                        <a:schemeClr val="bg2">
                          <a:lumMod val="9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727756967593388E-2"/>
                  <c:y val="-1.0442229802507561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aseline="0">
                        <a:solidFill>
                          <a:schemeClr val="bg2">
                            <a:lumMod val="90000"/>
                          </a:schemeClr>
                        </a:solidFill>
                      </a:defRPr>
                    </a:pPr>
                    <a:r>
                      <a:rPr lang="en-US" dirty="0" smtClean="0">
                        <a:solidFill>
                          <a:schemeClr val="bg2">
                            <a:lumMod val="90000"/>
                          </a:schemeClr>
                        </a:solidFill>
                      </a:rPr>
                      <a:t>412</a:t>
                    </a:r>
                    <a:endParaRPr lang="en-US" dirty="0">
                      <a:solidFill>
                        <a:schemeClr val="bg2">
                          <a:lumMod val="9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441</c:v>
                </c:pt>
                <c:pt idx="1">
                  <c:v>537</c:v>
                </c:pt>
                <c:pt idx="2">
                  <c:v>576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ХМАО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09163545139008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822055740747005E-2"/>
                  <c:y val="3.997647346440295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727756967593388E-2"/>
                  <c:y val="3.1906444699467916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178</c:v>
                </c:pt>
                <c:pt idx="1">
                  <c:v>116</c:v>
                </c:pt>
                <c:pt idx="2">
                  <c:v>174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ЯНАО</c:v>
                </c:pt>
              </c:strCache>
            </c:strRef>
          </c:tx>
          <c:spPr>
            <a:solidFill>
              <a:srgbClr val="6845FD"/>
            </a:solidFill>
          </c:spPr>
          <c:invertIfNegative val="0"/>
          <c:dLbls>
            <c:dLbl>
              <c:idx val="0"/>
              <c:layout>
                <c:manualLayout>
                  <c:x val="3.546084057871399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822055740747106E-2"/>
                  <c:y val="-1.774850177298650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4549812708340491E-2"/>
                  <c:y val="-3.5324336753962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fld id="{0F270D81-0C72-4F56-A409-2C3071BAC527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ED62368-0839-4C22-B9B3-989F51AD2026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B9CD736-4E44-4254-980D-162DEED07711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5A74259-CBEE-46D2-9213-B653837C371D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50</c:v>
                </c:pt>
                <c:pt idx="1">
                  <c:v>48</c:v>
                </c:pt>
                <c:pt idx="2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"/>
        <c:gapDepth val="20"/>
        <c:shape val="cylinder"/>
        <c:axId val="236950936"/>
        <c:axId val="236176272"/>
        <c:axId val="0"/>
      </c:bar3DChart>
      <c:catAx>
        <c:axId val="236950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60000"/>
          <a:lstStyle/>
          <a:p>
            <a:pPr>
              <a:defRPr sz="1300" baseline="0"/>
            </a:pPr>
            <a:endParaRPr lang="ru-RU"/>
          </a:p>
        </c:txPr>
        <c:crossAx val="236176272"/>
        <c:crossesAt val="1"/>
        <c:auto val="1"/>
        <c:lblAlgn val="ctr"/>
        <c:lblOffset val="100"/>
        <c:noMultiLvlLbl val="0"/>
      </c:catAx>
      <c:valAx>
        <c:axId val="236176272"/>
        <c:scaling>
          <c:orientation val="minMax"/>
          <c:max val="850"/>
          <c:min val="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/>
        </c:spPr>
        <c:txPr>
          <a:bodyPr/>
          <a:lstStyle/>
          <a:p>
            <a:pPr>
              <a:defRPr sz="1300" baseline="0"/>
            </a:pPr>
            <a:endParaRPr lang="ru-RU"/>
          </a:p>
        </c:txPr>
        <c:crossAx val="236950936"/>
        <c:crosses val="autoZero"/>
        <c:crossBetween val="between"/>
        <c:majorUnit val="100"/>
      </c:valAx>
      <c:spPr>
        <a:ln>
          <a:solidFill>
            <a:schemeClr val="accent1">
              <a:alpha val="88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950298962415822E-3"/>
          <c:y val="2.8717711230072284E-2"/>
          <c:w val="0.9539093422826852"/>
          <c:h val="0.818857044137991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Юг Тюменской обл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ХМАО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ЯНАО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1">
                  <c:v>3</c:v>
                </c:pt>
                <c:pt idx="2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Томская область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strCache>
            </c:strRef>
          </c:cat>
          <c:val>
            <c:numRef>
              <c:f>Лист1!$B$5:$D$5</c:f>
              <c:numCache>
                <c:formatCode>General</c:formatCode>
                <c:ptCount val="3"/>
                <c:pt idx="0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7043976"/>
        <c:axId val="237078056"/>
      </c:barChart>
      <c:catAx>
        <c:axId val="237043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7078056"/>
        <c:crosses val="autoZero"/>
        <c:auto val="1"/>
        <c:lblAlgn val="ctr"/>
        <c:lblOffset val="100"/>
        <c:noMultiLvlLbl val="0"/>
      </c:catAx>
      <c:valAx>
        <c:axId val="2370780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37043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134285398081637E-2"/>
          <c:y val="1.6379449508627263E-2"/>
          <c:w val="0.95130457212422037"/>
          <c:h val="0.807367570968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Юг ТО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4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ХМАО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</c:v>
                </c:pt>
                <c:pt idx="1">
                  <c:v>3</c:v>
                </c:pt>
                <c:pt idx="2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ЯНАО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1">
                  <a:alpha val="96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</c:v>
                </c:pt>
                <c:pt idx="1">
                  <c:v>10</c:v>
                </c:pt>
                <c:pt idx="2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Свердловская обл.</c:v>
                </c:pt>
              </c:strCache>
            </c:strRef>
          </c:tx>
          <c:spPr>
            <a:solidFill>
              <a:srgbClr val="FF000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6.71572303462067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37660096"/>
        <c:axId val="237660488"/>
      </c:barChart>
      <c:catAx>
        <c:axId val="23766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7660488"/>
        <c:crosses val="autoZero"/>
        <c:auto val="1"/>
        <c:lblAlgn val="ctr"/>
        <c:lblOffset val="100"/>
        <c:noMultiLvlLbl val="0"/>
      </c:catAx>
      <c:valAx>
        <c:axId val="2376604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37660096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065834653723673E-2"/>
          <c:y val="1.365058291213582E-2"/>
          <c:w val="0.63595448317763736"/>
          <c:h val="0.866985495557003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explosion val="3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.14820034471033133"/>
                  <c:y val="8.834807739601049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23,5 %</a:t>
                    </a:r>
                    <a:endParaRPr lang="en-US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3620668049249413"/>
                  <c:y val="4.278909569939997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41,2 %</a:t>
                    </a:r>
                  </a:p>
                </c:rich>
              </c:tx>
              <c:spPr>
                <a:solidFill>
                  <a:prstClr val="white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-7528"/>
                        <a:gd name="adj2" fmla="val -457327"/>
                        <a:gd name="adj3" fmla="val 1666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0398529273101803"/>
                      <c:h val="6.4631963087104047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7417292091025979"/>
                  <c:y val="0.1676396916817002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baseline="0" dirty="0" smtClean="0"/>
                      <a:t>5,9 </a:t>
                    </a:r>
                    <a:r>
                      <a:rPr lang="en-US" b="1" dirty="0" smtClean="0"/>
                      <a:t>%</a:t>
                    </a:r>
                    <a:endParaRPr lang="en-US" b="1" dirty="0"/>
                  </a:p>
                </c:rich>
              </c:tx>
              <c:spPr>
                <a:solidFill>
                  <a:prstClr val="white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-55428"/>
                        <a:gd name="adj2" fmla="val -434054"/>
                        <a:gd name="adj3" fmla="val 1666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0084110505996351"/>
                      <c:h val="6.4631963087104047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3.7629163978972979E-2"/>
                  <c:y val="-0.11842622322121081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17,6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3140482270284759"/>
                  <c:y val="-6.4987953091867792E-2"/>
                </c:manualLayout>
              </c:layout>
              <c:tx>
                <c:rich>
                  <a:bodyPr/>
                  <a:lstStyle/>
                  <a:p>
                    <a:r>
                      <a:rPr lang="en-US" sz="133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5,9 %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934897711941167E-2"/>
                      <c:h val="5.8667840688453717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.23058764762998141"/>
                  <c:y val="-2.506569477382596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5,9 %</a:t>
                    </a:r>
                    <a:endParaRPr lang="en-US" dirty="0"/>
                  </a:p>
                </c:rich>
              </c:tx>
              <c:spPr>
                <a:solidFill>
                  <a:prstClr val="white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>
                        <a:gd name="adj1" fmla="val -143861"/>
                        <a:gd name="adj2" fmla="val 189617"/>
                        <a:gd name="adj3" fmla="val 1666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054362551679099"/>
                      <c:h val="6.4631963087104047E-2"/>
                    </c:manualLayout>
                  </c15:layout>
                </c:ext>
              </c:extLst>
            </c:dLbl>
            <c:spPr>
              <a:solidFill>
                <a:prstClr val="white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Лист1!$A$2:$A$7</c:f>
              <c:strCache>
                <c:ptCount val="6"/>
                <c:pt idx="0">
                  <c:v>Объекты нефтехимии 4 шт</c:v>
                </c:pt>
                <c:pt idx="1">
                  <c:v>Объекты нефтегазодобычи 7 шт</c:v>
                </c:pt>
                <c:pt idx="2">
                  <c:v>Объекты магистрального трубопроводного транспорта 1 шт</c:v>
                </c:pt>
                <c:pt idx="3">
                  <c:v>Подъемные сооружения 3 шт</c:v>
                </c:pt>
                <c:pt idx="4">
                  <c:v>Объекты энергетики 1 шт</c:v>
                </c:pt>
                <c:pt idx="5">
                  <c:v>Объекты газопотребления 1 шт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</c:v>
                </c:pt>
                <c:pt idx="1">
                  <c:v>7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196789721643535"/>
          <c:y val="0.50234446074393313"/>
          <c:w val="0.4339397281532551"/>
          <c:h val="0.475814606596649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226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223363000008024E-4"/>
          <c:y val="8.7323531283266587E-2"/>
          <c:w val="0.62067916678931312"/>
          <c:h val="0.830772971243918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effectLst>
              <a:outerShdw blurRad="254000" dist="190500" dir="9000000" sx="102000" sy="102000" algn="ct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1530350" h="1968500" prst="slope"/>
              <a:bevelB w="273050" h="177800" prst="softRound"/>
            </a:sp3d>
          </c:spPr>
          <c:explosion val="6"/>
          <c:dPt>
            <c:idx val="0"/>
            <c:bubble3D val="0"/>
            <c:spPr>
              <a:solidFill>
                <a:srgbClr val="EE1C67">
                  <a:alpha val="29000"/>
                </a:srgbClr>
              </a:solidFill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  <a:bevel/>
              </a:ln>
              <a:effectLst>
                <a:outerShdw blurRad="254000" dist="190500" dir="9000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530350" h="1968500" prst="slope"/>
                <a:bevelB w="273050" h="177800" prst="softRound"/>
                <a:contourClr>
                  <a:schemeClr val="lt1">
                    <a:hueOff val="0"/>
                    <a:satOff val="0"/>
                    <a:lumOff val="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solidFill>
                  <a:srgbClr val="00B050"/>
                </a:solidFill>
              </a:ln>
              <a:effectLst>
                <a:outerShdw blurRad="254000" dist="190500" dir="9000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530350" h="1968500" prst="slope"/>
                <a:bevelB w="273050" h="177800" prst="softRound"/>
                <a:contourClr>
                  <a:srgbClr val="00B050"/>
                </a:contourClr>
              </a:sp3d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254000" dist="190500" dir="9000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530350" h="1968500" prst="slope"/>
                <a:bevelB w="273050" h="177800" prst="softRound"/>
                <a:contourClr>
                  <a:schemeClr val="lt1">
                    <a:hueOff val="0"/>
                    <a:satOff val="0"/>
                    <a:lumOff val="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254000" dist="190500" dir="9000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530350" h="1968500" prst="slope"/>
                <a:bevelB w="273050" h="177800" prst="softRound"/>
                <a:contourClr>
                  <a:schemeClr val="lt1">
                    <a:hueOff val="0"/>
                    <a:satOff val="0"/>
                    <a:lumOff val="0"/>
                  </a:schemeClr>
                </a:contourClr>
              </a:sp3d>
            </c:spPr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254000" dist="190500" dir="9000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530350" h="1968500" prst="slope"/>
                <a:bevelB w="273050" h="177800" prst="softRound"/>
              </a:sp3d>
            </c:spPr>
          </c:dPt>
          <c:dPt>
            <c:idx val="5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254000" dist="190500" dir="9000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530350" h="1968500" prst="slope"/>
                <a:bevelB w="273050" h="177800" prst="softRound"/>
              </a:sp3d>
            </c:spPr>
          </c:dPt>
          <c:dPt>
            <c:idx val="6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254000" dist="190500" dir="9000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530350" h="1968500" prst="slope"/>
                <a:bevelB w="273050" h="177800" prst="softRound"/>
                <a:contourClr>
                  <a:schemeClr val="lt1">
                    <a:hueOff val="0"/>
                    <a:satOff val="0"/>
                    <a:lumOff val="0"/>
                  </a:schemeClr>
                </a:contourClr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36,4 %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9,1 %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36,4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9,1 %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en-US" sz="133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33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9,1 %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330" b="1" i="0" u="none" strike="noStrike" kern="1200" baseline="0" dirty="0" smtClean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Объекты нефтегазодобычи 4 шт</c:v>
                </c:pt>
                <c:pt idx="1">
                  <c:v>Объекты нефтехимии 1 шт</c:v>
                </c:pt>
                <c:pt idx="2">
                  <c:v>Подъемные сооружения 4 шт</c:v>
                </c:pt>
                <c:pt idx="3">
                  <c:v>Объекты энергетики 1 шт</c:v>
                </c:pt>
                <c:pt idx="4">
                  <c:v>Объекты газопотребления 1 шт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1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33400" dist="50800" dir="10200000" algn="ctr" rotWithShape="0">
            <a:srgbClr val="000000">
              <a:alpha val="94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59516632191690932"/>
          <c:y val="0.2067878437152286"/>
          <c:w val="0.40241283212409606"/>
          <c:h val="0.57207271310817109"/>
        </c:manualLayout>
      </c:layout>
      <c:overlay val="0"/>
      <c:spPr>
        <a:blipFill>
          <a:blip xmlns:r="http://schemas.openxmlformats.org/officeDocument/2006/relationships" r:embed="rId3"/>
          <a:tile tx="0" ty="0" sx="100000" sy="100000" flip="none" algn="tl"/>
        </a:blipFill>
        <a:ln>
          <a:noFill/>
        </a:ln>
        <a:effectLst>
          <a:outerShdw blurRad="50800" dist="50800" dir="5400000" algn="ctr" rotWithShape="0">
            <a:srgbClr val="000000">
              <a:alpha val="96000"/>
            </a:srgb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F08460-118E-474A-A5A6-743C7400F18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8701C4-E1CC-46A2-87AC-768D7F7C1BE2}">
      <dgm:prSet phldrT="[Текст]" custT="1"/>
      <dgm:spPr/>
      <dgm:t>
        <a:bodyPr/>
        <a:lstStyle/>
        <a:p>
          <a:r>
            <a:rPr lang="ru-RU" sz="2000" dirty="0">
              <a:latin typeface="+mj-lt"/>
            </a:rPr>
            <a:t>Федеральный государственный надзор в области промышленной безопасности</a:t>
          </a:r>
        </a:p>
      </dgm:t>
    </dgm:pt>
    <dgm:pt modelId="{BD7FAEDD-61D5-4293-B7A1-17EF8CE87940}" type="parTrans" cxnId="{49FE243E-E05A-49EB-9B5F-E8B4D3FFE6E9}">
      <dgm:prSet custT="1"/>
      <dgm:spPr/>
      <dgm:t>
        <a:bodyPr/>
        <a:lstStyle/>
        <a:p>
          <a:endParaRPr lang="ru-RU" sz="2000" dirty="0">
            <a:latin typeface="+mj-lt"/>
          </a:endParaRPr>
        </a:p>
      </dgm:t>
    </dgm:pt>
    <dgm:pt modelId="{E1CDB59C-51E7-44F4-9AE8-DCEBC0B12575}" type="sibTrans" cxnId="{49FE243E-E05A-49EB-9B5F-E8B4D3FFE6E9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4D43DBEB-7324-4673-B08E-B1021752FBD5}">
      <dgm:prSet phldrT="[Текст]" custT="1"/>
      <dgm:spPr/>
      <dgm:t>
        <a:bodyPr/>
        <a:lstStyle/>
        <a:p>
          <a:r>
            <a:rPr lang="ru-RU" sz="2000" dirty="0">
              <a:latin typeface="+mj-lt"/>
            </a:rPr>
            <a:t>Федеральный государственный энергетический надзор</a:t>
          </a:r>
        </a:p>
      </dgm:t>
    </dgm:pt>
    <dgm:pt modelId="{E1182598-54B3-47DF-AD98-006262289C0B}" type="parTrans" cxnId="{567E8EE7-C49C-4155-B32B-F7401879C7BD}">
      <dgm:prSet custT="1"/>
      <dgm:spPr/>
      <dgm:t>
        <a:bodyPr/>
        <a:lstStyle/>
        <a:p>
          <a:endParaRPr lang="ru-RU" sz="2000" dirty="0">
            <a:latin typeface="+mj-lt"/>
          </a:endParaRPr>
        </a:p>
      </dgm:t>
    </dgm:pt>
    <dgm:pt modelId="{F25B8C2F-85E7-40A7-92D2-B73E135F0F98}" type="sibTrans" cxnId="{567E8EE7-C49C-4155-B32B-F7401879C7BD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322890F4-8775-4EE5-BA8F-8BD566B3F96C}">
      <dgm:prSet custT="1"/>
      <dgm:spPr/>
      <dgm:t>
        <a:bodyPr/>
        <a:lstStyle/>
        <a:p>
          <a:r>
            <a:rPr lang="ru-RU" sz="2000" dirty="0">
              <a:latin typeface="+mj-lt"/>
            </a:rPr>
            <a:t>Федеральный государственный надзор в области безопасности гидротехнических сооружений</a:t>
          </a:r>
        </a:p>
      </dgm:t>
    </dgm:pt>
    <dgm:pt modelId="{04AD8118-2833-4C2B-8F66-F72B6D25BD88}" type="parTrans" cxnId="{0B2D5A6B-79F3-4A01-8BFD-C8CDE70651CA}">
      <dgm:prSet custT="1"/>
      <dgm:spPr>
        <a:ln>
          <a:noFill/>
        </a:ln>
      </dgm:spPr>
      <dgm:t>
        <a:bodyPr/>
        <a:lstStyle/>
        <a:p>
          <a:endParaRPr lang="ru-RU" sz="2000" dirty="0">
            <a:latin typeface="+mj-lt"/>
          </a:endParaRPr>
        </a:p>
      </dgm:t>
    </dgm:pt>
    <dgm:pt modelId="{99763C9A-28F0-4400-8C6C-3C632AF36CE6}" type="sibTrans" cxnId="{0B2D5A6B-79F3-4A01-8BFD-C8CDE70651CA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2D257E7D-70E2-43C9-9608-173EFB5CA9C3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>
              <a:latin typeface="+mj-lt"/>
            </a:rPr>
            <a:t>Федеральный государственный строительный надзор 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>
              <a:latin typeface="+mj-lt"/>
            </a:rPr>
            <a:t>Федеральный государственный надзор за СРО</a:t>
          </a:r>
        </a:p>
      </dgm:t>
    </dgm:pt>
    <dgm:pt modelId="{0A991C61-058E-48CC-9F5C-9D312685C388}" type="parTrans" cxnId="{599EFDC0-BE48-4E09-97FD-3A59BDB9290D}">
      <dgm:prSet custT="1"/>
      <dgm:spPr/>
      <dgm:t>
        <a:bodyPr/>
        <a:lstStyle/>
        <a:p>
          <a:endParaRPr lang="ru-RU" sz="2000" dirty="0">
            <a:latin typeface="+mj-lt"/>
          </a:endParaRPr>
        </a:p>
      </dgm:t>
    </dgm:pt>
    <dgm:pt modelId="{DEE72639-D9B0-498D-948C-C7A51B7BA06A}" type="sibTrans" cxnId="{599EFDC0-BE48-4E09-97FD-3A59BDB9290D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AFCC7A60-29B2-428F-9814-571EA09246C1}">
      <dgm:prSet phldrT="[Текст]" custT="1"/>
      <dgm:spPr/>
      <dgm:t>
        <a:bodyPr/>
        <a:lstStyle/>
        <a:p>
          <a:r>
            <a:rPr lang="ru-RU" sz="2800" baseline="0" dirty="0">
              <a:latin typeface="+mj-lt"/>
            </a:rPr>
            <a:t>Осуществляет функции по</a:t>
          </a:r>
        </a:p>
        <a:p>
          <a:r>
            <a:rPr lang="ru-RU" sz="2800" baseline="0" dirty="0">
              <a:latin typeface="+mj-lt"/>
            </a:rPr>
            <a:t> контролю </a:t>
          </a:r>
          <a:r>
            <a:rPr lang="en-US" sz="2800" baseline="0" dirty="0">
              <a:latin typeface="+mj-lt"/>
            </a:rPr>
            <a:t>(</a:t>
          </a:r>
          <a:r>
            <a:rPr lang="ru-RU" sz="2800" baseline="0" dirty="0">
              <a:latin typeface="+mj-lt"/>
            </a:rPr>
            <a:t>надзору)</a:t>
          </a:r>
        </a:p>
      </dgm:t>
    </dgm:pt>
    <dgm:pt modelId="{5B414E2D-E7AC-44C2-87B8-C8C35E05FB4C}" type="sibTrans" cxnId="{2822714B-FB01-407B-A157-2DE082A292C4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B6BF5F14-D3BD-4C03-A1D5-CBD134030A69}" type="parTrans" cxnId="{2822714B-FB01-407B-A157-2DE082A292C4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B95DBF3C-C32D-4252-A11A-0979D58FBED5}">
      <dgm:prSet phldrT="[Текст]"/>
      <dgm:spPr/>
      <dgm:t>
        <a:bodyPr/>
        <a:lstStyle/>
        <a:p>
          <a:r>
            <a:rPr lang="ru-RU" dirty="0">
              <a:latin typeface="+mj-lt"/>
            </a:rPr>
            <a:t>Федеральный государственный </a:t>
          </a:r>
          <a:r>
            <a:rPr lang="ru-RU" dirty="0" smtClean="0">
              <a:latin typeface="+mj-lt"/>
            </a:rPr>
            <a:t>горный надзор</a:t>
          </a:r>
          <a:endParaRPr lang="ru-RU" dirty="0">
            <a:latin typeface="+mj-lt"/>
          </a:endParaRPr>
        </a:p>
      </dgm:t>
    </dgm:pt>
    <dgm:pt modelId="{B615EA98-C668-46A9-9FD1-10AB6A9FBDE7}" type="parTrans" cxnId="{0396EFF9-9E8B-4AEF-9FD9-FEBD417DA187}">
      <dgm:prSet/>
      <dgm:spPr/>
      <dgm:t>
        <a:bodyPr/>
        <a:lstStyle/>
        <a:p>
          <a:endParaRPr lang="ru-RU"/>
        </a:p>
      </dgm:t>
    </dgm:pt>
    <dgm:pt modelId="{ABEF6B4E-E08D-44FC-ABE9-1AE6D8CDDF18}" type="sibTrans" cxnId="{0396EFF9-9E8B-4AEF-9FD9-FEBD417DA187}">
      <dgm:prSet/>
      <dgm:spPr/>
      <dgm:t>
        <a:bodyPr/>
        <a:lstStyle/>
        <a:p>
          <a:endParaRPr lang="ru-RU"/>
        </a:p>
      </dgm:t>
    </dgm:pt>
    <dgm:pt modelId="{B687D97B-FB6B-4547-A22F-A7B3BE372B4C}" type="pres">
      <dgm:prSet presAssocID="{3DF08460-118E-474A-A5A6-743C7400F18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FC9865-F12B-4E57-8ABC-63CA0A923E50}" type="pres">
      <dgm:prSet presAssocID="{AFCC7A60-29B2-428F-9814-571EA09246C1}" presName="root1" presStyleCnt="0"/>
      <dgm:spPr/>
    </dgm:pt>
    <dgm:pt modelId="{129DCBA1-373F-4151-AB2B-339E1B38E0CE}" type="pres">
      <dgm:prSet presAssocID="{AFCC7A60-29B2-428F-9814-571EA09246C1}" presName="LevelOneTextNode" presStyleLbl="node0" presStyleIdx="0" presStyleCnt="1" custScaleX="129047" custScaleY="114031" custLinFactX="-100000" custLinFactNeighborX="-113376" custLinFactNeighborY="-7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A24527-A0E4-486B-A2B4-53BA8BE7E2C9}" type="pres">
      <dgm:prSet presAssocID="{AFCC7A60-29B2-428F-9814-571EA09246C1}" presName="level2hierChild" presStyleCnt="0"/>
      <dgm:spPr/>
    </dgm:pt>
    <dgm:pt modelId="{7B8B15E9-1836-4A88-B6AE-31B417C69F70}" type="pres">
      <dgm:prSet presAssocID="{BD7FAEDD-61D5-4293-B7A1-17EF8CE87940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32F4B22C-A1F4-468F-AFD0-11AA0E6925A6}" type="pres">
      <dgm:prSet presAssocID="{BD7FAEDD-61D5-4293-B7A1-17EF8CE87940}" presName="connTx" presStyleLbl="parChTrans1D2" presStyleIdx="0" presStyleCnt="5"/>
      <dgm:spPr/>
      <dgm:t>
        <a:bodyPr/>
        <a:lstStyle/>
        <a:p>
          <a:endParaRPr lang="ru-RU"/>
        </a:p>
      </dgm:t>
    </dgm:pt>
    <dgm:pt modelId="{C25EB015-1E31-4CBC-A1F6-0DB6AEDC4031}" type="pres">
      <dgm:prSet presAssocID="{BA8701C4-E1CC-46A2-87AC-768D7F7C1BE2}" presName="root2" presStyleCnt="0"/>
      <dgm:spPr/>
    </dgm:pt>
    <dgm:pt modelId="{DC778D54-2497-4D96-9CDC-FCC968CF5417}" type="pres">
      <dgm:prSet presAssocID="{BA8701C4-E1CC-46A2-87AC-768D7F7C1BE2}" presName="LevelTwoTextNode" presStyleLbl="node2" presStyleIdx="0" presStyleCnt="5" custScaleX="128280" custLinFactNeighborX="-19681" custLinFactNeighborY="-712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92658A-D8D4-49E5-B217-1EB41AFB3DBD}" type="pres">
      <dgm:prSet presAssocID="{BA8701C4-E1CC-46A2-87AC-768D7F7C1BE2}" presName="level3hierChild" presStyleCnt="0"/>
      <dgm:spPr/>
    </dgm:pt>
    <dgm:pt modelId="{6AABC2D8-F94D-47FD-B7C2-AA8060120F61}" type="pres">
      <dgm:prSet presAssocID="{B615EA98-C668-46A9-9FD1-10AB6A9FBDE7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431B3F41-2BDF-47A4-A040-FA89B4629D2D}" type="pres">
      <dgm:prSet presAssocID="{B615EA98-C668-46A9-9FD1-10AB6A9FBDE7}" presName="connTx" presStyleLbl="parChTrans1D2" presStyleIdx="1" presStyleCnt="5"/>
      <dgm:spPr/>
      <dgm:t>
        <a:bodyPr/>
        <a:lstStyle/>
        <a:p>
          <a:endParaRPr lang="ru-RU"/>
        </a:p>
      </dgm:t>
    </dgm:pt>
    <dgm:pt modelId="{ADBD3B95-21B2-453E-B960-AB8F0F688CB0}" type="pres">
      <dgm:prSet presAssocID="{B95DBF3C-C32D-4252-A11A-0979D58FBED5}" presName="root2" presStyleCnt="0"/>
      <dgm:spPr/>
    </dgm:pt>
    <dgm:pt modelId="{BD2AE641-8AE4-42FA-8C3D-7CD5E72CE521}" type="pres">
      <dgm:prSet presAssocID="{B95DBF3C-C32D-4252-A11A-0979D58FBED5}" presName="LevelTwoTextNode" presStyleLbl="node2" presStyleIdx="1" presStyleCnt="5" custScaleX="128280" custLinFactNeighborX="-18654" custLinFactNeighborY="-101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2B79F0-14C8-445E-809A-E615ACC8E7DE}" type="pres">
      <dgm:prSet presAssocID="{B95DBF3C-C32D-4252-A11A-0979D58FBED5}" presName="level3hierChild" presStyleCnt="0"/>
      <dgm:spPr/>
    </dgm:pt>
    <dgm:pt modelId="{35DCB763-66D8-4EB1-8E15-FEC5BB22B1AB}" type="pres">
      <dgm:prSet presAssocID="{E1182598-54B3-47DF-AD98-006262289C0B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02E683EB-3130-4F5D-A0F0-575930F96B38}" type="pres">
      <dgm:prSet presAssocID="{E1182598-54B3-47DF-AD98-006262289C0B}" presName="connTx" presStyleLbl="parChTrans1D2" presStyleIdx="2" presStyleCnt="5"/>
      <dgm:spPr/>
      <dgm:t>
        <a:bodyPr/>
        <a:lstStyle/>
        <a:p>
          <a:endParaRPr lang="ru-RU"/>
        </a:p>
      </dgm:t>
    </dgm:pt>
    <dgm:pt modelId="{202BF0F1-1D79-44DF-AF53-9D11299DE434}" type="pres">
      <dgm:prSet presAssocID="{4D43DBEB-7324-4673-B08E-B1021752FBD5}" presName="root2" presStyleCnt="0"/>
      <dgm:spPr/>
    </dgm:pt>
    <dgm:pt modelId="{F2CC8182-294B-412D-95AF-BC3551B632A5}" type="pres">
      <dgm:prSet presAssocID="{4D43DBEB-7324-4673-B08E-B1021752FBD5}" presName="LevelTwoTextNode" presStyleLbl="node2" presStyleIdx="2" presStyleCnt="5" custScaleX="127412" custLinFactNeighborX="-18535" custLinFactNeighborY="-213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A690DD-079D-46E2-8DAA-AE560C6172DE}" type="pres">
      <dgm:prSet presAssocID="{4D43DBEB-7324-4673-B08E-B1021752FBD5}" presName="level3hierChild" presStyleCnt="0"/>
      <dgm:spPr/>
    </dgm:pt>
    <dgm:pt modelId="{1539B166-02F8-4AB1-B9D2-2BB595BC8B05}" type="pres">
      <dgm:prSet presAssocID="{04AD8118-2833-4C2B-8F66-F72B6D25BD88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171D2134-92F1-49D3-9CA0-863AB22918EC}" type="pres">
      <dgm:prSet presAssocID="{04AD8118-2833-4C2B-8F66-F72B6D25BD88}" presName="connTx" presStyleLbl="parChTrans1D2" presStyleIdx="3" presStyleCnt="5"/>
      <dgm:spPr/>
      <dgm:t>
        <a:bodyPr/>
        <a:lstStyle/>
        <a:p>
          <a:endParaRPr lang="ru-RU"/>
        </a:p>
      </dgm:t>
    </dgm:pt>
    <dgm:pt modelId="{6646ABBD-EBC6-4A15-A5CD-A0E9904FC43B}" type="pres">
      <dgm:prSet presAssocID="{322890F4-8775-4EE5-BA8F-8BD566B3F96C}" presName="root2" presStyleCnt="0"/>
      <dgm:spPr/>
    </dgm:pt>
    <dgm:pt modelId="{A034BE9F-FD2D-46C0-9EE4-9744C3372DDB}" type="pres">
      <dgm:prSet presAssocID="{322890F4-8775-4EE5-BA8F-8BD566B3F96C}" presName="LevelTwoTextNode" presStyleLbl="node2" presStyleIdx="3" presStyleCnt="5" custScaleX="128280" custLinFactNeighborX="-17542" custLinFactNeighborY="-337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21358D-270F-4FE9-8CFA-937343698108}" type="pres">
      <dgm:prSet presAssocID="{322890F4-8775-4EE5-BA8F-8BD566B3F96C}" presName="level3hierChild" presStyleCnt="0"/>
      <dgm:spPr/>
    </dgm:pt>
    <dgm:pt modelId="{85BDC385-922E-4127-8124-2CF39AC7E334}" type="pres">
      <dgm:prSet presAssocID="{0A991C61-058E-48CC-9F5C-9D312685C388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94D87F8F-8DDB-418A-AAE6-7F7180CB24D7}" type="pres">
      <dgm:prSet presAssocID="{0A991C61-058E-48CC-9F5C-9D312685C388}" presName="connTx" presStyleLbl="parChTrans1D2" presStyleIdx="4" presStyleCnt="5"/>
      <dgm:spPr/>
      <dgm:t>
        <a:bodyPr/>
        <a:lstStyle/>
        <a:p>
          <a:endParaRPr lang="ru-RU"/>
        </a:p>
      </dgm:t>
    </dgm:pt>
    <dgm:pt modelId="{88479402-4AEB-4F52-AD60-84A506919526}" type="pres">
      <dgm:prSet presAssocID="{2D257E7D-70E2-43C9-9608-173EFB5CA9C3}" presName="root2" presStyleCnt="0"/>
      <dgm:spPr/>
    </dgm:pt>
    <dgm:pt modelId="{C0216BDD-C184-458B-A054-A04CF7704D99}" type="pres">
      <dgm:prSet presAssocID="{2D257E7D-70E2-43C9-9608-173EFB5CA9C3}" presName="LevelTwoTextNode" presStyleLbl="node2" presStyleIdx="4" presStyleCnt="5" custScaleX="128281" custScaleY="126556" custLinFactNeighborX="-17542" custLinFactNeighborY="-374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0B888F-3358-4832-84B6-564CE39BAF1C}" type="pres">
      <dgm:prSet presAssocID="{2D257E7D-70E2-43C9-9608-173EFB5CA9C3}" presName="level3hierChild" presStyleCnt="0"/>
      <dgm:spPr/>
    </dgm:pt>
  </dgm:ptLst>
  <dgm:cxnLst>
    <dgm:cxn modelId="{0396EFF9-9E8B-4AEF-9FD9-FEBD417DA187}" srcId="{AFCC7A60-29B2-428F-9814-571EA09246C1}" destId="{B95DBF3C-C32D-4252-A11A-0979D58FBED5}" srcOrd="1" destOrd="0" parTransId="{B615EA98-C668-46A9-9FD1-10AB6A9FBDE7}" sibTransId="{ABEF6B4E-E08D-44FC-ABE9-1AE6D8CDDF18}"/>
    <dgm:cxn modelId="{49FE243E-E05A-49EB-9B5F-E8B4D3FFE6E9}" srcId="{AFCC7A60-29B2-428F-9814-571EA09246C1}" destId="{BA8701C4-E1CC-46A2-87AC-768D7F7C1BE2}" srcOrd="0" destOrd="0" parTransId="{BD7FAEDD-61D5-4293-B7A1-17EF8CE87940}" sibTransId="{E1CDB59C-51E7-44F4-9AE8-DCEBC0B12575}"/>
    <dgm:cxn modelId="{B9765FB6-6786-4AE6-A6E8-B4BC53BFFF38}" type="presOf" srcId="{3DF08460-118E-474A-A5A6-743C7400F18E}" destId="{B687D97B-FB6B-4547-A22F-A7B3BE372B4C}" srcOrd="0" destOrd="0" presId="urn:microsoft.com/office/officeart/2008/layout/HorizontalMultiLevelHierarchy"/>
    <dgm:cxn modelId="{563DA2E9-5229-4D62-A341-1EADDF0D3064}" type="presOf" srcId="{B95DBF3C-C32D-4252-A11A-0979D58FBED5}" destId="{BD2AE641-8AE4-42FA-8C3D-7CD5E72CE521}" srcOrd="0" destOrd="0" presId="urn:microsoft.com/office/officeart/2008/layout/HorizontalMultiLevelHierarchy"/>
    <dgm:cxn modelId="{599EFDC0-BE48-4E09-97FD-3A59BDB9290D}" srcId="{AFCC7A60-29B2-428F-9814-571EA09246C1}" destId="{2D257E7D-70E2-43C9-9608-173EFB5CA9C3}" srcOrd="4" destOrd="0" parTransId="{0A991C61-058E-48CC-9F5C-9D312685C388}" sibTransId="{DEE72639-D9B0-498D-948C-C7A51B7BA06A}"/>
    <dgm:cxn modelId="{D7C024C5-7597-4C1E-92FE-7FA40693386A}" type="presOf" srcId="{0A991C61-058E-48CC-9F5C-9D312685C388}" destId="{85BDC385-922E-4127-8124-2CF39AC7E334}" srcOrd="0" destOrd="0" presId="urn:microsoft.com/office/officeart/2008/layout/HorizontalMultiLevelHierarchy"/>
    <dgm:cxn modelId="{7DB0C6CB-801B-4CF3-A83E-01AFD39143D0}" type="presOf" srcId="{04AD8118-2833-4C2B-8F66-F72B6D25BD88}" destId="{1539B166-02F8-4AB1-B9D2-2BB595BC8B05}" srcOrd="0" destOrd="0" presId="urn:microsoft.com/office/officeart/2008/layout/HorizontalMultiLevelHierarchy"/>
    <dgm:cxn modelId="{36C6027E-910C-4AFE-8CF1-5C670C2921CD}" type="presOf" srcId="{BD7FAEDD-61D5-4293-B7A1-17EF8CE87940}" destId="{32F4B22C-A1F4-468F-AFD0-11AA0E6925A6}" srcOrd="1" destOrd="0" presId="urn:microsoft.com/office/officeart/2008/layout/HorizontalMultiLevelHierarchy"/>
    <dgm:cxn modelId="{E53FC5F5-82EB-41D1-900D-78E916654C59}" type="presOf" srcId="{BA8701C4-E1CC-46A2-87AC-768D7F7C1BE2}" destId="{DC778D54-2497-4D96-9CDC-FCC968CF5417}" srcOrd="0" destOrd="0" presId="urn:microsoft.com/office/officeart/2008/layout/HorizontalMultiLevelHierarchy"/>
    <dgm:cxn modelId="{8A964721-3FF0-43EC-A9F6-3529E11BD35B}" type="presOf" srcId="{0A991C61-058E-48CC-9F5C-9D312685C388}" destId="{94D87F8F-8DDB-418A-AAE6-7F7180CB24D7}" srcOrd="1" destOrd="0" presId="urn:microsoft.com/office/officeart/2008/layout/HorizontalMultiLevelHierarchy"/>
    <dgm:cxn modelId="{4E1527EC-F632-482C-83C9-39ACDEC56B5B}" type="presOf" srcId="{BD7FAEDD-61D5-4293-B7A1-17EF8CE87940}" destId="{7B8B15E9-1836-4A88-B6AE-31B417C69F70}" srcOrd="0" destOrd="0" presId="urn:microsoft.com/office/officeart/2008/layout/HorizontalMultiLevelHierarchy"/>
    <dgm:cxn modelId="{E2B52D93-4007-4619-AFA9-0F13FFF48644}" type="presOf" srcId="{4D43DBEB-7324-4673-B08E-B1021752FBD5}" destId="{F2CC8182-294B-412D-95AF-BC3551B632A5}" srcOrd="0" destOrd="0" presId="urn:microsoft.com/office/officeart/2008/layout/HorizontalMultiLevelHierarchy"/>
    <dgm:cxn modelId="{5CE93C12-D16F-4DCE-9201-DBD4FB71FFE7}" type="presOf" srcId="{E1182598-54B3-47DF-AD98-006262289C0B}" destId="{02E683EB-3130-4F5D-A0F0-575930F96B38}" srcOrd="1" destOrd="0" presId="urn:microsoft.com/office/officeart/2008/layout/HorizontalMultiLevelHierarchy"/>
    <dgm:cxn modelId="{2822714B-FB01-407B-A157-2DE082A292C4}" srcId="{3DF08460-118E-474A-A5A6-743C7400F18E}" destId="{AFCC7A60-29B2-428F-9814-571EA09246C1}" srcOrd="0" destOrd="0" parTransId="{B6BF5F14-D3BD-4C03-A1D5-CBD134030A69}" sibTransId="{5B414E2D-E7AC-44C2-87B8-C8C35E05FB4C}"/>
    <dgm:cxn modelId="{2CE013C5-F7A9-4236-A5CF-382404849B6D}" type="presOf" srcId="{E1182598-54B3-47DF-AD98-006262289C0B}" destId="{35DCB763-66D8-4EB1-8E15-FEC5BB22B1AB}" srcOrd="0" destOrd="0" presId="urn:microsoft.com/office/officeart/2008/layout/HorizontalMultiLevelHierarchy"/>
    <dgm:cxn modelId="{C8A17225-D97D-4DCD-813F-AE71B3121EF7}" type="presOf" srcId="{AFCC7A60-29B2-428F-9814-571EA09246C1}" destId="{129DCBA1-373F-4151-AB2B-339E1B38E0CE}" srcOrd="0" destOrd="0" presId="urn:microsoft.com/office/officeart/2008/layout/HorizontalMultiLevelHierarchy"/>
    <dgm:cxn modelId="{7D105E4C-F2EC-48A5-AC73-A85A09498A45}" type="presOf" srcId="{2D257E7D-70E2-43C9-9608-173EFB5CA9C3}" destId="{C0216BDD-C184-458B-A054-A04CF7704D99}" srcOrd="0" destOrd="0" presId="urn:microsoft.com/office/officeart/2008/layout/HorizontalMultiLevelHierarchy"/>
    <dgm:cxn modelId="{567E8EE7-C49C-4155-B32B-F7401879C7BD}" srcId="{AFCC7A60-29B2-428F-9814-571EA09246C1}" destId="{4D43DBEB-7324-4673-B08E-B1021752FBD5}" srcOrd="2" destOrd="0" parTransId="{E1182598-54B3-47DF-AD98-006262289C0B}" sibTransId="{F25B8C2F-85E7-40A7-92D2-B73E135F0F98}"/>
    <dgm:cxn modelId="{D39EBBB9-A9DE-4CB0-8292-B4891704E738}" type="presOf" srcId="{322890F4-8775-4EE5-BA8F-8BD566B3F96C}" destId="{A034BE9F-FD2D-46C0-9EE4-9744C3372DDB}" srcOrd="0" destOrd="0" presId="urn:microsoft.com/office/officeart/2008/layout/HorizontalMultiLevelHierarchy"/>
    <dgm:cxn modelId="{0B2D5A6B-79F3-4A01-8BFD-C8CDE70651CA}" srcId="{AFCC7A60-29B2-428F-9814-571EA09246C1}" destId="{322890F4-8775-4EE5-BA8F-8BD566B3F96C}" srcOrd="3" destOrd="0" parTransId="{04AD8118-2833-4C2B-8F66-F72B6D25BD88}" sibTransId="{99763C9A-28F0-4400-8C6C-3C632AF36CE6}"/>
    <dgm:cxn modelId="{3C1EF7D7-B9A7-4127-AA15-B3E75A126E38}" type="presOf" srcId="{B615EA98-C668-46A9-9FD1-10AB6A9FBDE7}" destId="{6AABC2D8-F94D-47FD-B7C2-AA8060120F61}" srcOrd="0" destOrd="0" presId="urn:microsoft.com/office/officeart/2008/layout/HorizontalMultiLevelHierarchy"/>
    <dgm:cxn modelId="{384CFBD1-7201-4601-8123-F324D35243E0}" type="presOf" srcId="{04AD8118-2833-4C2B-8F66-F72B6D25BD88}" destId="{171D2134-92F1-49D3-9CA0-863AB22918EC}" srcOrd="1" destOrd="0" presId="urn:microsoft.com/office/officeart/2008/layout/HorizontalMultiLevelHierarchy"/>
    <dgm:cxn modelId="{BD5D9DB4-6654-4A03-9E89-571B45E92DDA}" type="presOf" srcId="{B615EA98-C668-46A9-9FD1-10AB6A9FBDE7}" destId="{431B3F41-2BDF-47A4-A040-FA89B4629D2D}" srcOrd="1" destOrd="0" presId="urn:microsoft.com/office/officeart/2008/layout/HorizontalMultiLevelHierarchy"/>
    <dgm:cxn modelId="{9899CBE8-A2E9-4B4C-99A2-0A544095F2B0}" type="presParOf" srcId="{B687D97B-FB6B-4547-A22F-A7B3BE372B4C}" destId="{64FC9865-F12B-4E57-8ABC-63CA0A923E50}" srcOrd="0" destOrd="0" presId="urn:microsoft.com/office/officeart/2008/layout/HorizontalMultiLevelHierarchy"/>
    <dgm:cxn modelId="{4C450C14-09E9-43C6-B67D-8186BCA0D880}" type="presParOf" srcId="{64FC9865-F12B-4E57-8ABC-63CA0A923E50}" destId="{129DCBA1-373F-4151-AB2B-339E1B38E0CE}" srcOrd="0" destOrd="0" presId="urn:microsoft.com/office/officeart/2008/layout/HorizontalMultiLevelHierarchy"/>
    <dgm:cxn modelId="{A18291F8-20FC-4853-B105-7341BDF97720}" type="presParOf" srcId="{64FC9865-F12B-4E57-8ABC-63CA0A923E50}" destId="{D0A24527-A0E4-486B-A2B4-53BA8BE7E2C9}" srcOrd="1" destOrd="0" presId="urn:microsoft.com/office/officeart/2008/layout/HorizontalMultiLevelHierarchy"/>
    <dgm:cxn modelId="{3E3D5846-2475-43CC-BB32-549A5C8240BE}" type="presParOf" srcId="{D0A24527-A0E4-486B-A2B4-53BA8BE7E2C9}" destId="{7B8B15E9-1836-4A88-B6AE-31B417C69F70}" srcOrd="0" destOrd="0" presId="urn:microsoft.com/office/officeart/2008/layout/HorizontalMultiLevelHierarchy"/>
    <dgm:cxn modelId="{448FFA85-F72C-4811-8A98-C7A3BF37DA2C}" type="presParOf" srcId="{7B8B15E9-1836-4A88-B6AE-31B417C69F70}" destId="{32F4B22C-A1F4-468F-AFD0-11AA0E6925A6}" srcOrd="0" destOrd="0" presId="urn:microsoft.com/office/officeart/2008/layout/HorizontalMultiLevelHierarchy"/>
    <dgm:cxn modelId="{52BF8DE6-D22E-49A1-9490-63D42B8B47AC}" type="presParOf" srcId="{D0A24527-A0E4-486B-A2B4-53BA8BE7E2C9}" destId="{C25EB015-1E31-4CBC-A1F6-0DB6AEDC4031}" srcOrd="1" destOrd="0" presId="urn:microsoft.com/office/officeart/2008/layout/HorizontalMultiLevelHierarchy"/>
    <dgm:cxn modelId="{A4B0DA3E-1CAA-4B0A-AFC5-92F8D437BD41}" type="presParOf" srcId="{C25EB015-1E31-4CBC-A1F6-0DB6AEDC4031}" destId="{DC778D54-2497-4D96-9CDC-FCC968CF5417}" srcOrd="0" destOrd="0" presId="urn:microsoft.com/office/officeart/2008/layout/HorizontalMultiLevelHierarchy"/>
    <dgm:cxn modelId="{1E8B9179-BABD-4140-B7A3-6FAAD6362FBE}" type="presParOf" srcId="{C25EB015-1E31-4CBC-A1F6-0DB6AEDC4031}" destId="{8E92658A-D8D4-49E5-B217-1EB41AFB3DBD}" srcOrd="1" destOrd="0" presId="urn:microsoft.com/office/officeart/2008/layout/HorizontalMultiLevelHierarchy"/>
    <dgm:cxn modelId="{6520B428-5BE0-4CFC-8ED4-88BE481361F6}" type="presParOf" srcId="{D0A24527-A0E4-486B-A2B4-53BA8BE7E2C9}" destId="{6AABC2D8-F94D-47FD-B7C2-AA8060120F61}" srcOrd="2" destOrd="0" presId="urn:microsoft.com/office/officeart/2008/layout/HorizontalMultiLevelHierarchy"/>
    <dgm:cxn modelId="{C39E6AD9-07CC-48B9-85F8-AC79C45915F6}" type="presParOf" srcId="{6AABC2D8-F94D-47FD-B7C2-AA8060120F61}" destId="{431B3F41-2BDF-47A4-A040-FA89B4629D2D}" srcOrd="0" destOrd="0" presId="urn:microsoft.com/office/officeart/2008/layout/HorizontalMultiLevelHierarchy"/>
    <dgm:cxn modelId="{E1FCAE92-54F0-44B7-B3D9-AF50E40C57A0}" type="presParOf" srcId="{D0A24527-A0E4-486B-A2B4-53BA8BE7E2C9}" destId="{ADBD3B95-21B2-453E-B960-AB8F0F688CB0}" srcOrd="3" destOrd="0" presId="urn:microsoft.com/office/officeart/2008/layout/HorizontalMultiLevelHierarchy"/>
    <dgm:cxn modelId="{AE06D254-D420-4142-B203-278C40363575}" type="presParOf" srcId="{ADBD3B95-21B2-453E-B960-AB8F0F688CB0}" destId="{BD2AE641-8AE4-42FA-8C3D-7CD5E72CE521}" srcOrd="0" destOrd="0" presId="urn:microsoft.com/office/officeart/2008/layout/HorizontalMultiLevelHierarchy"/>
    <dgm:cxn modelId="{296C1D51-6976-4010-837B-F5C251518404}" type="presParOf" srcId="{ADBD3B95-21B2-453E-B960-AB8F0F688CB0}" destId="{F12B79F0-14C8-445E-809A-E615ACC8E7DE}" srcOrd="1" destOrd="0" presId="urn:microsoft.com/office/officeart/2008/layout/HorizontalMultiLevelHierarchy"/>
    <dgm:cxn modelId="{4C72264D-134D-4E81-8B3E-E5239803A5BF}" type="presParOf" srcId="{D0A24527-A0E4-486B-A2B4-53BA8BE7E2C9}" destId="{35DCB763-66D8-4EB1-8E15-FEC5BB22B1AB}" srcOrd="4" destOrd="0" presId="urn:microsoft.com/office/officeart/2008/layout/HorizontalMultiLevelHierarchy"/>
    <dgm:cxn modelId="{F43DAF2D-6827-48C4-995C-874633A730AD}" type="presParOf" srcId="{35DCB763-66D8-4EB1-8E15-FEC5BB22B1AB}" destId="{02E683EB-3130-4F5D-A0F0-575930F96B38}" srcOrd="0" destOrd="0" presId="urn:microsoft.com/office/officeart/2008/layout/HorizontalMultiLevelHierarchy"/>
    <dgm:cxn modelId="{5067B27D-0900-4EFD-832A-309D54FE6AEC}" type="presParOf" srcId="{D0A24527-A0E4-486B-A2B4-53BA8BE7E2C9}" destId="{202BF0F1-1D79-44DF-AF53-9D11299DE434}" srcOrd="5" destOrd="0" presId="urn:microsoft.com/office/officeart/2008/layout/HorizontalMultiLevelHierarchy"/>
    <dgm:cxn modelId="{4B0737D2-36AB-4961-B0B2-F386B7181C69}" type="presParOf" srcId="{202BF0F1-1D79-44DF-AF53-9D11299DE434}" destId="{F2CC8182-294B-412D-95AF-BC3551B632A5}" srcOrd="0" destOrd="0" presId="urn:microsoft.com/office/officeart/2008/layout/HorizontalMultiLevelHierarchy"/>
    <dgm:cxn modelId="{60C9262E-EB39-42FB-AFA5-CF59CEB2CD77}" type="presParOf" srcId="{202BF0F1-1D79-44DF-AF53-9D11299DE434}" destId="{99A690DD-079D-46E2-8DAA-AE560C6172DE}" srcOrd="1" destOrd="0" presId="urn:microsoft.com/office/officeart/2008/layout/HorizontalMultiLevelHierarchy"/>
    <dgm:cxn modelId="{E13FF36F-BD5B-4CBB-A4EE-1DAA83F96B9A}" type="presParOf" srcId="{D0A24527-A0E4-486B-A2B4-53BA8BE7E2C9}" destId="{1539B166-02F8-4AB1-B9D2-2BB595BC8B05}" srcOrd="6" destOrd="0" presId="urn:microsoft.com/office/officeart/2008/layout/HorizontalMultiLevelHierarchy"/>
    <dgm:cxn modelId="{381A0A1D-B3C2-4DD1-AFC3-1B9B097F6520}" type="presParOf" srcId="{1539B166-02F8-4AB1-B9D2-2BB595BC8B05}" destId="{171D2134-92F1-49D3-9CA0-863AB22918EC}" srcOrd="0" destOrd="0" presId="urn:microsoft.com/office/officeart/2008/layout/HorizontalMultiLevelHierarchy"/>
    <dgm:cxn modelId="{BD77F0BD-D55A-447A-A69F-119ED3D6F886}" type="presParOf" srcId="{D0A24527-A0E4-486B-A2B4-53BA8BE7E2C9}" destId="{6646ABBD-EBC6-4A15-A5CD-A0E9904FC43B}" srcOrd="7" destOrd="0" presId="urn:microsoft.com/office/officeart/2008/layout/HorizontalMultiLevelHierarchy"/>
    <dgm:cxn modelId="{DDB435C6-2CB5-419C-9936-46799EBA630F}" type="presParOf" srcId="{6646ABBD-EBC6-4A15-A5CD-A0E9904FC43B}" destId="{A034BE9F-FD2D-46C0-9EE4-9744C3372DDB}" srcOrd="0" destOrd="0" presId="urn:microsoft.com/office/officeart/2008/layout/HorizontalMultiLevelHierarchy"/>
    <dgm:cxn modelId="{840F0984-895C-4AA9-88C1-5A4C7376B9D9}" type="presParOf" srcId="{6646ABBD-EBC6-4A15-A5CD-A0E9904FC43B}" destId="{4321358D-270F-4FE9-8CFA-937343698108}" srcOrd="1" destOrd="0" presId="urn:microsoft.com/office/officeart/2008/layout/HorizontalMultiLevelHierarchy"/>
    <dgm:cxn modelId="{231F2AD2-A832-4301-90B2-DF31537FFEAB}" type="presParOf" srcId="{D0A24527-A0E4-486B-A2B4-53BA8BE7E2C9}" destId="{85BDC385-922E-4127-8124-2CF39AC7E334}" srcOrd="8" destOrd="0" presId="urn:microsoft.com/office/officeart/2008/layout/HorizontalMultiLevelHierarchy"/>
    <dgm:cxn modelId="{18B7554D-E607-4CF1-A3FF-67CFC59F4078}" type="presParOf" srcId="{85BDC385-922E-4127-8124-2CF39AC7E334}" destId="{94D87F8F-8DDB-418A-AAE6-7F7180CB24D7}" srcOrd="0" destOrd="0" presId="urn:microsoft.com/office/officeart/2008/layout/HorizontalMultiLevelHierarchy"/>
    <dgm:cxn modelId="{4A0FD109-686E-418B-9812-606AE91D128F}" type="presParOf" srcId="{D0A24527-A0E4-486B-A2B4-53BA8BE7E2C9}" destId="{88479402-4AEB-4F52-AD60-84A506919526}" srcOrd="9" destOrd="0" presId="urn:microsoft.com/office/officeart/2008/layout/HorizontalMultiLevelHierarchy"/>
    <dgm:cxn modelId="{FD08D9C8-F095-469F-9658-0C0A6C3A43F1}" type="presParOf" srcId="{88479402-4AEB-4F52-AD60-84A506919526}" destId="{C0216BDD-C184-458B-A054-A04CF7704D99}" srcOrd="0" destOrd="0" presId="urn:microsoft.com/office/officeart/2008/layout/HorizontalMultiLevelHierarchy"/>
    <dgm:cxn modelId="{23F9E099-0046-41D5-BB2C-D233BF470C78}" type="presParOf" srcId="{88479402-4AEB-4F52-AD60-84A506919526}" destId="{1E0B888F-3358-4832-84B6-564CE39BAF1C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0.63361</cdr:x>
      <cdr:y>0.01401</cdr:y>
    </cdr:from>
    <cdr:to>
      <cdr:x>0.71231</cdr:x>
      <cdr:y>0.08921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544616" y="71438"/>
          <a:ext cx="688686" cy="383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2800" dirty="0"/>
        </a:p>
      </cdr:txBody>
    </cdr:sp>
  </cdr:relSizeAnchor>
  <cdr:relSizeAnchor xmlns:cdr="http://schemas.openxmlformats.org/drawingml/2006/chartDrawing">
    <cdr:from>
      <cdr:x>0.20567</cdr:x>
      <cdr:y>0.33598</cdr:y>
    </cdr:from>
    <cdr:to>
      <cdr:x>0.46567</cdr:x>
      <cdr:y>0.59761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71456" y="1294621"/>
          <a:ext cx="1607244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solidFill>
                <a:schemeClr val="bg2"/>
              </a:solidFill>
            </a:rPr>
            <a:t>Тюменская область</a:t>
          </a:r>
          <a:endParaRPr lang="ru-RU" sz="1350" dirty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0.48201</cdr:x>
      <cdr:y>0.26469</cdr:y>
    </cdr:from>
    <cdr:to>
      <cdr:x>0.78486</cdr:x>
      <cdr:y>0.33944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28392" y="1019919"/>
          <a:ext cx="2216901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solidFill>
                <a:srgbClr val="3103F7"/>
              </a:solidFill>
            </a:rPr>
            <a:t>ХМАО-Югра</a:t>
          </a:r>
          <a:endParaRPr lang="ru-RU" sz="1100" dirty="0">
            <a:solidFill>
              <a:srgbClr val="3103F7"/>
            </a:solidFill>
          </a:endParaRPr>
        </a:p>
      </cdr:txBody>
    </cdr:sp>
  </cdr:relSizeAnchor>
  <cdr:relSizeAnchor xmlns:cdr="http://schemas.openxmlformats.org/drawingml/2006/chartDrawing">
    <cdr:from>
      <cdr:x>0.5</cdr:x>
      <cdr:y>0.52286</cdr:y>
    </cdr:from>
    <cdr:to>
      <cdr:x>0.74149</cdr:x>
      <cdr:y>0.59761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90943" y="2014701"/>
          <a:ext cx="1492881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0.44704</cdr:x>
      <cdr:y>0.54249</cdr:y>
    </cdr:from>
    <cdr:to>
      <cdr:x>0.69165</cdr:x>
      <cdr:y>0.63592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72378" y="2090360"/>
          <a:ext cx="1790576" cy="3600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solidFill>
                <a:srgbClr val="3103F7"/>
              </a:solidFill>
            </a:rPr>
            <a:t>ЯНАО</a:t>
          </a:r>
          <a:endParaRPr lang="ru-RU" sz="1400" dirty="0">
            <a:solidFill>
              <a:srgbClr val="3103F7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0.63361</cdr:x>
      <cdr:y>0.01401</cdr:y>
    </cdr:from>
    <cdr:to>
      <cdr:x>0.71231</cdr:x>
      <cdr:y>0.08921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544616" y="71438"/>
          <a:ext cx="688686" cy="383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2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0.63361</cdr:x>
      <cdr:y>0.01401</cdr:y>
    </cdr:from>
    <cdr:to>
      <cdr:x>0.71231</cdr:x>
      <cdr:y>0.08921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544616" y="71438"/>
          <a:ext cx="688686" cy="383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2800" dirty="0"/>
        </a:p>
      </cdr:txBody>
    </cdr:sp>
  </cdr:relSizeAnchor>
  <cdr:relSizeAnchor xmlns:cdr="http://schemas.openxmlformats.org/drawingml/2006/chartDrawing">
    <cdr:from>
      <cdr:x>0.5</cdr:x>
      <cdr:y>0.52286</cdr:y>
    </cdr:from>
    <cdr:to>
      <cdr:x>0.74149</cdr:x>
      <cdr:y>0.59761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90943" y="2014701"/>
          <a:ext cx="1492881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0.21512</cdr:x>
      <cdr:y>0.29633</cdr:y>
    </cdr:from>
    <cdr:to>
      <cdr:x>0.28292</cdr:x>
      <cdr:y>0.37153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34132" y="1636728"/>
          <a:ext cx="609584" cy="415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rgbClr val="C00000"/>
              </a:solidFill>
            </a:rPr>
            <a:t>16</a:t>
          </a:r>
          <a:endParaRPr lang="ru-RU" sz="24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0.40236</cdr:x>
      <cdr:y>0.02255</cdr:y>
    </cdr:from>
    <cdr:to>
      <cdr:x>0.45465</cdr:x>
      <cdr:y>0.09774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78348" y="124560"/>
          <a:ext cx="504023" cy="4152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C00000"/>
              </a:solidFill>
            </a:rPr>
            <a:t>34</a:t>
          </a:r>
        </a:p>
        <a:p xmlns:a="http://schemas.openxmlformats.org/drawingml/2006/main">
          <a:endParaRPr lang="ru-RU" sz="20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0.63361</cdr:x>
      <cdr:y>0.01401</cdr:y>
    </cdr:from>
    <cdr:to>
      <cdr:x>0.71231</cdr:x>
      <cdr:y>0.08921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544616" y="71438"/>
          <a:ext cx="688686" cy="383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2800" dirty="0"/>
        </a:p>
      </cdr:txBody>
    </cdr:sp>
  </cdr:relSizeAnchor>
  <cdr:relSizeAnchor xmlns:cdr="http://schemas.openxmlformats.org/drawingml/2006/chartDrawing">
    <cdr:from>
      <cdr:x>0.70464</cdr:x>
      <cdr:y>0.29633</cdr:y>
    </cdr:from>
    <cdr:to>
      <cdr:x>0.77243</cdr:x>
      <cdr:y>0.37152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791994" y="1636728"/>
          <a:ext cx="653427" cy="4152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rgbClr val="C00000"/>
              </a:solidFill>
            </a:rPr>
            <a:t>21</a:t>
          </a:r>
          <a:endParaRPr lang="ru-RU" sz="20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0.5</cdr:x>
      <cdr:y>0.08774</cdr:y>
    </cdr:from>
    <cdr:to>
      <cdr:x>0.55229</cdr:x>
      <cdr:y>0.16293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819494" y="484600"/>
          <a:ext cx="504023" cy="4152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C00000"/>
              </a:solidFill>
            </a:rPr>
            <a:t>31</a:t>
          </a:r>
          <a:endParaRPr lang="ru-RU" sz="20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0.60406</cdr:x>
      <cdr:y>0.29633</cdr:y>
    </cdr:from>
    <cdr:to>
      <cdr:x>0.66087</cdr:x>
      <cdr:y>0.37152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822564" y="1636728"/>
          <a:ext cx="547591" cy="4152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C00000"/>
              </a:solidFill>
            </a:rPr>
            <a:t>20</a:t>
          </a:r>
          <a:endParaRPr lang="ru-RU" sz="20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0.80577</cdr:x>
      <cdr:y>0.33544</cdr:y>
    </cdr:from>
    <cdr:to>
      <cdr:x>0.87356</cdr:x>
      <cdr:y>0.41063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766780" y="1852752"/>
          <a:ext cx="653427" cy="4152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C00000"/>
              </a:solidFill>
            </a:rPr>
            <a:t>20</a:t>
          </a:r>
          <a:endParaRPr lang="ru-RU" sz="2000" b="1" dirty="0">
            <a:solidFill>
              <a:srgbClr val="C000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0.29996</cdr:x>
      <cdr:y>0.13072</cdr:y>
    </cdr:from>
    <cdr:to>
      <cdr:x>0.45462</cdr:x>
      <cdr:y>0.23249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96586" y="476955"/>
          <a:ext cx="720072" cy="3713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C00000"/>
              </a:solidFill>
            </a:rPr>
            <a:t>669</a:t>
          </a:r>
          <a:endParaRPr lang="ru-RU" sz="18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0.63361</cdr:x>
      <cdr:y>0.01401</cdr:y>
    </cdr:from>
    <cdr:to>
      <cdr:x>0.71231</cdr:x>
      <cdr:y>0.08921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544616" y="71438"/>
          <a:ext cx="688686" cy="383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2800" dirty="0"/>
        </a:p>
      </cdr:txBody>
    </cdr:sp>
  </cdr:relSizeAnchor>
  <cdr:relSizeAnchor xmlns:cdr="http://schemas.openxmlformats.org/drawingml/2006/chartDrawing">
    <cdr:from>
      <cdr:x>0.72327</cdr:x>
      <cdr:y>0.05114</cdr:y>
    </cdr:from>
    <cdr:to>
      <cdr:x>0.86078</cdr:x>
      <cdr:y>0.15664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367444" y="186580"/>
          <a:ext cx="640225" cy="3849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C00000"/>
              </a:solidFill>
            </a:rPr>
            <a:t>811</a:t>
          </a:r>
        </a:p>
        <a:p xmlns:a="http://schemas.openxmlformats.org/drawingml/2006/main">
          <a:pPr algn="ctr"/>
          <a:endParaRPr lang="ru-RU" sz="1800" b="1" dirty="0" smtClean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0.48181</cdr:x>
      <cdr:y>0.12018</cdr:y>
    </cdr:from>
    <cdr:to>
      <cdr:x>0.62893</cdr:x>
      <cdr:y>0.21715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243214" y="438503"/>
          <a:ext cx="684967" cy="3538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rgbClr val="C00000"/>
              </a:solidFill>
            </a:rPr>
            <a:t>737</a:t>
          </a:r>
          <a:endParaRPr lang="ru-RU" sz="1800" b="1" dirty="0">
            <a:solidFill>
              <a:srgbClr val="C0000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0.3555</cdr:x>
      <cdr:y>0.2785</cdr:y>
    </cdr:from>
    <cdr:to>
      <cdr:x>0.3635</cdr:x>
      <cdr:y>0.2985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29880" y="665831"/>
          <a:ext cx="47930" cy="478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800" b="1" i="0" u="none" strike="noStrike" baseline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0.63361</cdr:x>
      <cdr:y>0.01401</cdr:y>
    </cdr:from>
    <cdr:to>
      <cdr:x>0.71231</cdr:x>
      <cdr:y>0.08921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544616" y="71438"/>
          <a:ext cx="688686" cy="383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2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2946400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5"/>
            <a:ext cx="2946400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0F3B8-5437-4CC3-856C-7EECF0A6414B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6738"/>
            <a:ext cx="2946400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6738"/>
            <a:ext cx="2946400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C513D-DA40-4031-BB19-1D8A14870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3302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5"/>
            <a:ext cx="2945659" cy="4962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2" y="5"/>
            <a:ext cx="2945659" cy="4962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9A50B54-FB4A-4538-9A32-1B173709CFE1}" type="datetimeFigureOut">
              <a:rPr lang="ru-RU"/>
              <a:pPr>
                <a:defRPr/>
              </a:pPr>
              <a:t>27.06.2023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403"/>
            <a:ext cx="5438140" cy="4466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8" y="9427082"/>
            <a:ext cx="2945659" cy="4962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2" y="9427082"/>
            <a:ext cx="2945659" cy="4962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F2441AE-A906-4B3B-9A5E-F68B4A4F72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72367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B2F4369-F2AF-448D-94DD-4F53431B670A}" type="slidenum">
              <a:rPr lang="ru-RU" sz="1400" smtClean="0">
                <a:ea typeface="Arial Unicode MS" panose="020B0604020202020204" pitchFamily="34" charset="-128"/>
              </a:rPr>
              <a:pPr>
                <a:spcBef>
                  <a:spcPct val="0"/>
                </a:spcBef>
              </a:pPr>
              <a:t>1</a:t>
            </a:fld>
            <a:endParaRPr lang="ru-RU" sz="1400" dirty="0">
              <a:ea typeface="Arial Unicode MS" panose="020B0604020202020204" pitchFamily="34" charset="-128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1440"/>
          <a:lstStyle/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7478EED8-CB29-45EF-B4F2-8DBE5F97B84A}" type="slidenum">
              <a:rPr lang="ru-RU" sz="1400">
                <a:solidFill>
                  <a:srgbClr val="000000"/>
                </a:solidFill>
              </a:rPr>
              <a:pPr eaLnBrk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</a:t>
            </a:fld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4" y="4715715"/>
            <a:ext cx="4984750" cy="4466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sz="2000" dirty="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6527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441AE-A906-4B3B-9A5E-F68B4A4F72D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736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441AE-A906-4B3B-9A5E-F68B4A4F72DD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369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441AE-A906-4B3B-9A5E-F68B4A4F72DD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312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441AE-A906-4B3B-9A5E-F68B4A4F72DD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1740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441AE-A906-4B3B-9A5E-F68B4A4F72DD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45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441AE-A906-4B3B-9A5E-F68B4A4F72DD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7229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441AE-A906-4B3B-9A5E-F68B4A4F72D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7389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441AE-A906-4B3B-9A5E-F68B4A4F72DD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005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441AE-A906-4B3B-9A5E-F68B4A4F72D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02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441AE-A906-4B3B-9A5E-F68B4A4F72DD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785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441AE-A906-4B3B-9A5E-F68B4A4F72D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845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441AE-A906-4B3B-9A5E-F68B4A4F72DD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1006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441AE-A906-4B3B-9A5E-F68B4A4F72DD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590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441AE-A906-4B3B-9A5E-F68B4A4F72DD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1812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B2F4369-F2AF-448D-94DD-4F53431B670A}" type="slidenum">
              <a:rPr lang="ru-RU" sz="1400" smtClean="0">
                <a:ea typeface="Arial Unicode MS" panose="020B0604020202020204" pitchFamily="34" charset="-128"/>
              </a:rPr>
              <a:pPr>
                <a:spcBef>
                  <a:spcPct val="0"/>
                </a:spcBef>
              </a:pPr>
              <a:t>27</a:t>
            </a:fld>
            <a:endParaRPr lang="ru-RU" sz="1400" dirty="0">
              <a:ea typeface="Arial Unicode MS" panose="020B0604020202020204" pitchFamily="34" charset="-128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91440"/>
          <a:lstStyle/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7478EED8-CB29-45EF-B4F2-8DBE5F97B84A}" type="slidenum">
              <a:rPr lang="ru-RU" sz="1400">
                <a:solidFill>
                  <a:srgbClr val="000000"/>
                </a:solidFill>
              </a:rPr>
              <a:pPr eaLnBrk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27</a:t>
            </a:fld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4" y="4714959"/>
            <a:ext cx="4984750" cy="44657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sz="2000" dirty="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546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441AE-A906-4B3B-9A5E-F68B4A4F72D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372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441AE-A906-4B3B-9A5E-F68B4A4F72D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120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441AE-A906-4B3B-9A5E-F68B4A4F72D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72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441AE-A906-4B3B-9A5E-F68B4A4F72D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407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441AE-A906-4B3B-9A5E-F68B4A4F72D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300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5650"/>
            <a:ext cx="6615113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826" y="5104543"/>
            <a:ext cx="6048200" cy="4834871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77018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441AE-A906-4B3B-9A5E-F68B4A4F72D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33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Северо-Уральское управление Ростехнадзора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68EC1-D435-4CC0-B95E-32D7E3A8553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59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Северо-Уральское управление Ростехнадзора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4C035-6E33-4AFD-9CF1-663CA7BC97C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16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Северо-Уральское управление Ростехнадзора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6C4B4-2251-47DC-9A44-DBC4F2A33B7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98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103" y="274638"/>
            <a:ext cx="10965834" cy="13827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103" y="1600200"/>
            <a:ext cx="10965834" cy="4522788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F1335-8608-4714-8047-A985565264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42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Северо-Уральское управление Ростехнадзора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E2BEB-8C47-4135-9022-EDDE3C1A02B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68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Северо-Уральское управление Ростехнадзора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BD9E7-3EE6-429D-8E29-FE40A234722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85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Северо-Уральское управление Ростехнадзора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E746B-CF60-4591-9BF5-45DC5360866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36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Северо-Уральское управление Ростехнадзора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138EA-44E0-4B97-945A-AC7E3414038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085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Северо-Уральское управление Ростехнадзора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F997A-1DF7-4C25-9B46-6429290894D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6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Северо-Уральское управление Ростехнадзора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E964F-8665-4234-8811-49E14BA7702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6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Северо-Уральское управление Ростехнадзора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365A30-8ADB-4388-B1D0-018414EC3A0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27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Северо-Уральское управление Ростехнадзора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DED3E-B0C6-454F-AB06-0EA7A480987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9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Северо-Уральское управление Ростехнадзора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89E93A-553C-41DC-A3D6-26A99890BD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07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.jpeg"/><Relationship Id="rId5" Type="http://schemas.openxmlformats.org/officeDocument/2006/relationships/diagramLayout" Target="../diagrams/layout1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nadzor.ru/public/reception/faq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ural.gosnadzor.ru/activity/control/profilaktika-narusheniy-obyazatelnykh-trebovaniy/&#1055;&#1083;&#1072;&#1085;-&#1075;&#1088;&#1072;&#1092;&#1080;&#1082;%20&#1082;&#1086;&#1085;&#1089;&#1091;&#1083;&#1100;&#1090;&#1080;&#1088;&#1086;&#1074;&#1072;&#1085;&#1080;&#1103;_2022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0" y="0"/>
            <a:ext cx="12191999" cy="6820930"/>
          </a:xfrm>
          <a:prstGeom prst="rect">
            <a:avLst/>
          </a:prstGeom>
          <a:noFill/>
          <a:ln w="5724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/>
          </a:p>
        </p:txBody>
      </p:sp>
      <p:pic>
        <p:nvPicPr>
          <p:cNvPr id="6146" name="Picture 2" descr="&amp;Fcy;&amp;lcy;&amp;acy;&amp;gcy;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00" y="202538"/>
            <a:ext cx="3543548" cy="236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924050" y="5638801"/>
            <a:ext cx="8343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235075" y="76201"/>
            <a:ext cx="9721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/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335360" y="181446"/>
            <a:ext cx="5616624" cy="2383458"/>
          </a:xfrm>
          <a:prstGeom prst="rect">
            <a:avLst/>
          </a:prstGeom>
          <a:noFill/>
          <a:ln>
            <a:noFill/>
          </a:ln>
        </p:spPr>
        <p:txBody>
          <a:bodyPr tIns="9144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ts val="363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Федеральная служба</a:t>
            </a:r>
          </a:p>
          <a:p>
            <a:pPr algn="ctr">
              <a:lnSpc>
                <a:spcPct val="100000"/>
              </a:lnSpc>
              <a:spcBef>
                <a:spcPts val="363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по экологическому,  технологическому и атомному надзору</a:t>
            </a:r>
          </a:p>
          <a:p>
            <a:pPr algn="ctr">
              <a:lnSpc>
                <a:spcPct val="100000"/>
              </a:lnSpc>
              <a:spcBef>
                <a:spcPts val="363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(Ростехнадзор)</a:t>
            </a:r>
          </a:p>
          <a:p>
            <a:pPr algn="ctr">
              <a:lnSpc>
                <a:spcPct val="100000"/>
              </a:lnSpc>
              <a:spcBef>
                <a:spcPts val="363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Северо-Уральское управление</a:t>
            </a: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119461" y="2245947"/>
            <a:ext cx="12072663" cy="2329035"/>
          </a:xfrm>
          <a:prstGeom prst="rect">
            <a:avLst/>
          </a:prstGeom>
          <a:noFill/>
          <a:ln>
            <a:noFill/>
          </a:ln>
        </p:spPr>
        <p:txBody>
          <a:bodyPr tIns="91440" anchor="ctr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ДОКЛАД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ru-RU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И.о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 заместителя руководителя </a:t>
            </a: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Северо-Уральского управления Ростехнадзора 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 правоприменительной практике Северо-Уральского управления Ростехнадзора за </a:t>
            </a:r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 мес. 2023 </a:t>
            </a: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год</a:t>
            </a:r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259644" y="5325888"/>
            <a:ext cx="11665296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</a:pPr>
            <a:endParaRPr lang="ru-RU" sz="24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pPr algn="ctr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</a:pPr>
            <a:r>
              <a:rPr lang="ru-RU" sz="2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Сургут, 2023</a:t>
            </a:r>
            <a:endParaRPr lang="ru-RU" sz="20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</a:pPr>
            <a:endParaRPr lang="ru-RU" sz="16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ижний колонтитул 3"/>
          <p:cNvSpPr txBox="1">
            <a:spLocks/>
          </p:cNvSpPr>
          <p:nvPr/>
        </p:nvSpPr>
        <p:spPr>
          <a:xfrm>
            <a:off x="8832304" y="6356176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E964F-8665-4234-8811-49E14BA77027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180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274639"/>
            <a:ext cx="11319447" cy="41805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000" b="1" dirty="0" smtClean="0"/>
              <a:t>Обращения </a:t>
            </a:r>
            <a:r>
              <a:rPr lang="ru-RU" sz="2000" b="1" dirty="0"/>
              <a:t>граждан и юридических </a:t>
            </a:r>
            <a:r>
              <a:rPr lang="ru-RU" sz="2000" b="1" dirty="0" smtClean="0"/>
              <a:t>лиц, поступивших за 3 мес. 2023 года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9" name="Нижний колонтитул 3"/>
          <p:cNvSpPr txBox="1">
            <a:spLocks/>
          </p:cNvSpPr>
          <p:nvPr/>
        </p:nvSpPr>
        <p:spPr>
          <a:xfrm>
            <a:off x="8832304" y="6409926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 smtClean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  <a:endParaRPr lang="ru-RU" sz="1200" i="1" dirty="0">
              <a:solidFill>
                <a:srgbClr val="3103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294961"/>
              </p:ext>
            </p:extLst>
          </p:nvPr>
        </p:nvGraphicFramePr>
        <p:xfrm>
          <a:off x="8199798" y="3654746"/>
          <a:ext cx="3472547" cy="2488060"/>
        </p:xfrm>
        <a:graphic>
          <a:graphicData uri="http://schemas.openxmlformats.org/drawingml/2006/table">
            <a:tbl>
              <a:tblPr/>
              <a:tblGrid>
                <a:gridCol w="2228228"/>
                <a:gridCol w="1244319"/>
              </a:tblGrid>
              <a:tr h="85832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Регион рассмотрения обращения/количество рассмотренных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1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Тюменская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effectLst/>
                          <a:latin typeface="Albertus Medium" panose="020E0602030304020304" pitchFamily="34" charset="0"/>
                          <a:ea typeface="Times New Roman" panose="02020603050405020304" pitchFamily="18" charset="0"/>
                        </a:rPr>
                        <a:t>113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ХМАО-Югра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effectLst/>
                          <a:latin typeface="Albertus Medium" panose="020E0602030304020304" pitchFamily="34" charset="0"/>
                          <a:ea typeface="Times New Roman" panose="02020603050405020304" pitchFamily="18" charset="0"/>
                        </a:rPr>
                        <a:t>39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ЯНАО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Albertus Medium" panose="020E06020303040203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Итого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837278033"/>
              </p:ext>
            </p:extLst>
          </p:nvPr>
        </p:nvGraphicFramePr>
        <p:xfrm>
          <a:off x="7514829" y="291407"/>
          <a:ext cx="4655840" cy="3648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078556"/>
              </p:ext>
            </p:extLst>
          </p:nvPr>
        </p:nvGraphicFramePr>
        <p:xfrm>
          <a:off x="551384" y="508892"/>
          <a:ext cx="6552728" cy="5741943"/>
        </p:xfrm>
        <a:graphic>
          <a:graphicData uri="http://schemas.openxmlformats.org/drawingml/2006/table">
            <a:tbl>
              <a:tblPr firstRow="1" firstCol="1" bandRow="1"/>
              <a:tblGrid>
                <a:gridCol w="5400600"/>
                <a:gridCol w="1152128"/>
              </a:tblGrid>
              <a:tr h="3657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Статистический отчёт о работе с обращениями граждан.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кв.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1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Поступило обращений граждан, всего: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13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 том числе по сети Интернет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1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Взято на контроль обращений граждан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Принято граждан на личном приёме, всего: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93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 том числе принято граждан на личном приёме руководителем территориального органа или его заместителями в приёмной Президента Российской Федерации в соответствующем федеральном округе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98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обращений, переадресованных по принадлежности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Результативность по обращениям, законченным рассмотрением: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разъяснено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5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поддержано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не поддержано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обращений, рассмотренных с выездом на место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обращений, рассмотренных с нарушением срока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мероприятий по вопросам повышения эффективности работы        с обращениями граждан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28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обращений, поступивших по темам: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6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Электроэнергетика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5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Подъёмные сооружения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Нефтегазовый комплекс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28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Промышленная безопасность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28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Теплоэнергетика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63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1696117929"/>
              </p:ext>
            </p:extLst>
          </p:nvPr>
        </p:nvGraphicFramePr>
        <p:xfrm>
          <a:off x="6265107" y="1482920"/>
          <a:ext cx="6061966" cy="4422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774323312"/>
              </p:ext>
            </p:extLst>
          </p:nvPr>
        </p:nvGraphicFramePr>
        <p:xfrm>
          <a:off x="517125" y="1412777"/>
          <a:ext cx="5607486" cy="4607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43495" y="532756"/>
            <a:ext cx="10364395" cy="643189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 smtClean="0"/>
              <a:t>Аварийность </a:t>
            </a:r>
            <a:r>
              <a:rPr lang="ru-RU" sz="3400" b="1" dirty="0"/>
              <a:t>и </a:t>
            </a:r>
            <a:r>
              <a:rPr lang="ru-RU" sz="3400" b="1" dirty="0" smtClean="0"/>
              <a:t>производственный травматизм</a:t>
            </a:r>
            <a:endParaRPr lang="ru-RU" sz="3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0776520" y="1655023"/>
            <a:ext cx="504056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43495" y="6019800"/>
            <a:ext cx="5021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Динамика </a:t>
            </a:r>
            <a:r>
              <a:rPr lang="ru-RU" b="1" i="1" dirty="0" smtClean="0"/>
              <a:t>аварийности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772044" y="1597441"/>
            <a:ext cx="504056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99656" y="1597441"/>
            <a:ext cx="504056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405604" y="5821830"/>
            <a:ext cx="561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Динамика </a:t>
            </a:r>
            <a:r>
              <a:rPr lang="ru-RU" b="1" dirty="0"/>
              <a:t>смертельного производственного травматизма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43472" y="1597441"/>
            <a:ext cx="504056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708342" y="1658579"/>
            <a:ext cx="504056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73312" y="1655023"/>
            <a:ext cx="504056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>
            <a:stCxn id="12" idx="3"/>
            <a:endCxn id="13" idx="1"/>
          </p:cNvCxnSpPr>
          <p:nvPr/>
        </p:nvCxnSpPr>
        <p:spPr>
          <a:xfrm>
            <a:off x="1847528" y="1782107"/>
            <a:ext cx="1152128" cy="0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3" idx="3"/>
            <a:endCxn id="14" idx="1"/>
          </p:cNvCxnSpPr>
          <p:nvPr/>
        </p:nvCxnSpPr>
        <p:spPr>
          <a:xfrm>
            <a:off x="3503712" y="1782107"/>
            <a:ext cx="1268332" cy="0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6" idx="3"/>
          </p:cNvCxnSpPr>
          <p:nvPr/>
        </p:nvCxnSpPr>
        <p:spPr>
          <a:xfrm flipV="1">
            <a:off x="7577368" y="1828646"/>
            <a:ext cx="1122822" cy="11043"/>
          </a:xfrm>
          <a:prstGeom prst="line">
            <a:avLst/>
          </a:prstGeom>
          <a:ln w="349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5" idx="3"/>
            <a:endCxn id="17" idx="1"/>
          </p:cNvCxnSpPr>
          <p:nvPr/>
        </p:nvCxnSpPr>
        <p:spPr>
          <a:xfrm flipV="1">
            <a:off x="9212398" y="1839689"/>
            <a:ext cx="1564122" cy="3556"/>
          </a:xfrm>
          <a:prstGeom prst="line">
            <a:avLst/>
          </a:prstGeom>
          <a:ln w="349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Нижний колонтитул 3"/>
          <p:cNvSpPr txBox="1">
            <a:spLocks/>
          </p:cNvSpPr>
          <p:nvPr/>
        </p:nvSpPr>
        <p:spPr>
          <a:xfrm>
            <a:off x="8833666" y="6375269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 smtClean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  <a:endParaRPr lang="ru-RU" sz="1200" i="1" dirty="0">
              <a:solidFill>
                <a:srgbClr val="3103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65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55440" y="306513"/>
            <a:ext cx="10364395" cy="4982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b="1" dirty="0" smtClean="0"/>
              <a:t>Аварийность по видам надзора</a:t>
            </a:r>
            <a:endParaRPr lang="ru-RU" sz="3400" b="1" dirty="0"/>
          </a:p>
        </p:txBody>
      </p:sp>
      <p:graphicFrame>
        <p:nvGraphicFramePr>
          <p:cNvPr id="25" name="Объект 2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76667560"/>
              </p:ext>
            </p:extLst>
          </p:nvPr>
        </p:nvGraphicFramePr>
        <p:xfrm>
          <a:off x="6240016" y="903595"/>
          <a:ext cx="5665563" cy="4541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240016" y="5589240"/>
            <a:ext cx="561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Отраслевая структура аварий в 2022 г</a:t>
            </a:r>
            <a:r>
              <a:rPr lang="ru-RU" b="1" i="1" dirty="0"/>
              <a:t>.</a:t>
            </a:r>
            <a:endParaRPr lang="ru-RU" b="1" dirty="0"/>
          </a:p>
        </p:txBody>
      </p:sp>
      <p:sp>
        <p:nvSpPr>
          <p:cNvPr id="21" name="Нижний колонтитул 3"/>
          <p:cNvSpPr txBox="1">
            <a:spLocks/>
          </p:cNvSpPr>
          <p:nvPr/>
        </p:nvSpPr>
        <p:spPr>
          <a:xfrm>
            <a:off x="8833666" y="6375269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 smtClean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  <a:endParaRPr lang="ru-RU" sz="1200" i="1" dirty="0">
              <a:solidFill>
                <a:srgbClr val="3103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871057"/>
              </p:ext>
            </p:extLst>
          </p:nvPr>
        </p:nvGraphicFramePr>
        <p:xfrm>
          <a:off x="191344" y="980727"/>
          <a:ext cx="5979665" cy="450600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77336"/>
                <a:gridCol w="1146145"/>
                <a:gridCol w="1080120"/>
                <a:gridCol w="576064"/>
              </a:tblGrid>
              <a:tr h="282223">
                <a:tc rowSpan="2"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Отрасль промышленности, 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подконтрольные объекты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Число аварий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4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3 </a:t>
                      </a:r>
                      <a:r>
                        <a:rPr lang="ru-RU" sz="1400" b="1" dirty="0">
                          <a:effectLst/>
                        </a:rPr>
                        <a:t>мес. </a:t>
                      </a:r>
                      <a:r>
                        <a:rPr lang="ru-RU" sz="1400" b="1" dirty="0" smtClean="0">
                          <a:effectLst/>
                        </a:rPr>
                        <a:t>2022 </a:t>
                      </a:r>
                      <a:r>
                        <a:rPr lang="ru-RU" sz="1400" b="1" dirty="0">
                          <a:effectLst/>
                        </a:rPr>
                        <a:t>года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3 </a:t>
                      </a:r>
                      <a:r>
                        <a:rPr lang="ru-RU" sz="1400" b="1" dirty="0">
                          <a:effectLst/>
                        </a:rPr>
                        <a:t>мес. </a:t>
                      </a:r>
                      <a:r>
                        <a:rPr lang="ru-RU" sz="1400" b="1" dirty="0" smtClean="0">
                          <a:effectLst/>
                        </a:rPr>
                        <a:t>2023 </a:t>
                      </a:r>
                      <a:r>
                        <a:rPr lang="ru-RU" sz="1400" b="1" dirty="0">
                          <a:effectLst/>
                        </a:rPr>
                        <a:t>года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+/-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26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нефтехимии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26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нефтегазодобычи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351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магистрального трубопроводного транспорта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902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Подъемные сооружения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542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газораспределения и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газопотребления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138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E746B-CF60-4591-9BF5-45DC53608664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09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04306" y="239848"/>
            <a:ext cx="10364395" cy="643189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+mn-lt"/>
              </a:rPr>
              <a:t>Аварийность</a:t>
            </a:r>
            <a:endParaRPr lang="ru-RU" sz="2000" b="1" dirty="0">
              <a:latin typeface="+mn-lt"/>
            </a:endParaRPr>
          </a:p>
        </p:txBody>
      </p:sp>
      <p:sp>
        <p:nvSpPr>
          <p:cNvPr id="21" name="Нижний колонтитул 3"/>
          <p:cNvSpPr txBox="1">
            <a:spLocks/>
          </p:cNvSpPr>
          <p:nvPr/>
        </p:nvSpPr>
        <p:spPr>
          <a:xfrm>
            <a:off x="8833666" y="6375269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 smtClean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  <a:endParaRPr lang="ru-RU" sz="1200" i="1" dirty="0">
              <a:solidFill>
                <a:srgbClr val="3103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22</a:t>
            </a:r>
            <a:endParaRPr lang="ru-RU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27448" y="975894"/>
            <a:ext cx="1080120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hangingPunct="0">
              <a:tabLst>
                <a:tab pos="3284538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284538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284538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284538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284538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284538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284538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284538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284538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i="1" u="sng" dirty="0" smtClean="0"/>
              <a:t>Аварии </a:t>
            </a:r>
            <a:r>
              <a:rPr lang="ru-RU" i="1" u="sng" dirty="0"/>
              <a:t>произошли:</a:t>
            </a:r>
            <a:endParaRPr lang="ru-RU" i="1" dirty="0"/>
          </a:p>
          <a:p>
            <a:endParaRPr lang="ru-RU" dirty="0" smtClean="0"/>
          </a:p>
          <a:p>
            <a:r>
              <a:rPr lang="ru-RU" dirty="0" smtClean="0"/>
              <a:t>10.01.2023 </a:t>
            </a:r>
            <a:r>
              <a:rPr lang="ru-RU" dirty="0"/>
              <a:t>ООО </a:t>
            </a:r>
            <a:r>
              <a:rPr lang="ru-RU" dirty="0" smtClean="0"/>
              <a:t>«Газпром Бурение» (ЯНАО, НД)</a:t>
            </a:r>
          </a:p>
          <a:p>
            <a:pPr algn="just"/>
            <a:r>
              <a:rPr lang="ru-RU" dirty="0" smtClean="0"/>
              <a:t>На опасном производственном объекте: «Участок </a:t>
            </a:r>
            <a:r>
              <a:rPr lang="ru-RU" dirty="0"/>
              <a:t>ведения буровых работ филиала </a:t>
            </a:r>
            <a:r>
              <a:rPr lang="ru-RU" dirty="0" smtClean="0"/>
              <a:t>«Уренгой бурение» </a:t>
            </a:r>
            <a:r>
              <a:rPr lang="ru-RU" dirty="0"/>
              <a:t>ООО </a:t>
            </a:r>
            <a:r>
              <a:rPr lang="ru-RU" dirty="0" smtClean="0"/>
              <a:t>«Газпром бурение» во </a:t>
            </a:r>
            <a:r>
              <a:rPr lang="ru-RU" dirty="0"/>
              <a:t>время работы по спуску секций КПО на ТЛТ-168 мм, после спуска 8 шт. ТЛТ, работы из-за неблагоприятных метеоусловий были приостановлены. Работники бригады освоения </a:t>
            </a:r>
            <a:r>
              <a:rPr lang="ru-RU" dirty="0" err="1"/>
              <a:t>загерметизировали</a:t>
            </a:r>
            <a:r>
              <a:rPr lang="ru-RU" dirty="0"/>
              <a:t> трубное </a:t>
            </a:r>
            <a:r>
              <a:rPr lang="ru-RU" dirty="0" smtClean="0"/>
              <a:t>пространство, но </a:t>
            </a:r>
            <a:r>
              <a:rPr lang="ru-RU" dirty="0"/>
              <a:t>не </a:t>
            </a:r>
            <a:r>
              <a:rPr lang="ru-RU" dirty="0" err="1" smtClean="0"/>
              <a:t>загерметизировали</a:t>
            </a:r>
            <a:r>
              <a:rPr lang="ru-RU" dirty="0" smtClean="0"/>
              <a:t> </a:t>
            </a:r>
            <a:r>
              <a:rPr lang="ru-RU" dirty="0" err="1"/>
              <a:t>затрубное</a:t>
            </a:r>
            <a:r>
              <a:rPr lang="ru-RU" dirty="0"/>
              <a:t> </a:t>
            </a:r>
            <a:r>
              <a:rPr lang="ru-RU" dirty="0" smtClean="0"/>
              <a:t>пространство, так </a:t>
            </a:r>
            <a:r>
              <a:rPr lang="ru-RU" dirty="0"/>
              <a:t>как в нем находились трубопроводы управления внутрискважинным оборудованием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результате </a:t>
            </a:r>
            <a:r>
              <a:rPr lang="ru-RU" dirty="0" smtClean="0"/>
              <a:t>произошел </a:t>
            </a:r>
            <a:r>
              <a:rPr lang="ru-RU" dirty="0"/>
              <a:t>перелив раствора по </a:t>
            </a:r>
            <a:r>
              <a:rPr lang="ru-RU" dirty="0" err="1"/>
              <a:t>затрубному</a:t>
            </a:r>
            <a:r>
              <a:rPr lang="ru-RU" dirty="0"/>
              <a:t> пространству с последующим выходом флюида и его возгоранием.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16.01.2023 </a:t>
            </a:r>
            <a:r>
              <a:rPr lang="ru-RU" dirty="0"/>
              <a:t>ООО </a:t>
            </a:r>
            <a:r>
              <a:rPr lang="ru-RU" dirty="0" smtClean="0"/>
              <a:t>«</a:t>
            </a:r>
            <a:r>
              <a:rPr lang="ru-RU" dirty="0" err="1" smtClean="0"/>
              <a:t>АртСевер</a:t>
            </a:r>
            <a:r>
              <a:rPr lang="ru-RU" dirty="0" smtClean="0"/>
              <a:t>» (ХМАО-Югра, ГС)</a:t>
            </a:r>
          </a:p>
          <a:p>
            <a:pPr algn="just"/>
            <a:r>
              <a:rPr lang="ru-RU" dirty="0" smtClean="0"/>
              <a:t>На </a:t>
            </a:r>
            <a:r>
              <a:rPr lang="ru-RU" dirty="0"/>
              <a:t>опасном производственном </a:t>
            </a:r>
            <a:r>
              <a:rPr lang="ru-RU" dirty="0" smtClean="0"/>
              <a:t>объекте: «Станция газозаправочная </a:t>
            </a:r>
            <a:r>
              <a:rPr lang="ru-RU" dirty="0"/>
              <a:t>(автомобильная) г. Сургут 3» </a:t>
            </a:r>
            <a:r>
              <a:rPr lang="ru-RU" dirty="0" smtClean="0"/>
              <a:t>при </a:t>
            </a:r>
            <a:r>
              <a:rPr lang="ru-RU" dirty="0"/>
              <a:t>проведении заправки транспортного средства сжиженным углеводородным газом, произошла утечка газа с последующим </a:t>
            </a:r>
            <a:r>
              <a:rPr lang="ru-RU" dirty="0" smtClean="0"/>
              <a:t>возгоранием.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8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92381" y="485615"/>
            <a:ext cx="10364395" cy="827965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 smtClean="0"/>
              <a:t>Производственный травматизм по видам надзора</a:t>
            </a:r>
            <a:endParaRPr lang="ru-RU" sz="3400" b="1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78272461"/>
              </p:ext>
            </p:extLst>
          </p:nvPr>
        </p:nvGraphicFramePr>
        <p:xfrm>
          <a:off x="195104" y="1180654"/>
          <a:ext cx="5108808" cy="46552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{7DF18680-E054-41AD-8BC1-D1AEF772440D}</a:tableStyleId>
              </a:tblPr>
              <a:tblGrid>
                <a:gridCol w="2804552"/>
                <a:gridCol w="864096"/>
                <a:gridCol w="792088"/>
                <a:gridCol w="648072"/>
              </a:tblGrid>
              <a:tr h="829281">
                <a:tc rowSpan="2"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Отрасли промышленности, подконтрольные объекты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происшествий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7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effectLst/>
                        </a:rPr>
                        <a:t>3</a:t>
                      </a:r>
                      <a:r>
                        <a:rPr lang="ru-RU" sz="1700" b="1" baseline="0" dirty="0" smtClean="0">
                          <a:effectLst/>
                        </a:rPr>
                        <a:t> месяца</a:t>
                      </a:r>
                      <a:r>
                        <a:rPr lang="ru-RU" sz="1700" b="1" dirty="0" smtClean="0">
                          <a:effectLst/>
                        </a:rPr>
                        <a:t>2022 </a:t>
                      </a:r>
                      <a:r>
                        <a:rPr lang="ru-RU" sz="1700" b="1" dirty="0">
                          <a:effectLst/>
                        </a:rPr>
                        <a:t>г</a:t>
                      </a:r>
                      <a:endParaRPr lang="ru-RU" sz="17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effectLst/>
                        </a:rPr>
                        <a:t>3 месяца 2023 </a:t>
                      </a:r>
                      <a:r>
                        <a:rPr lang="ru-RU" sz="1700" b="1" dirty="0">
                          <a:effectLst/>
                        </a:rPr>
                        <a:t>г</a:t>
                      </a:r>
                      <a:endParaRPr lang="ru-RU" sz="17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</a:rPr>
                        <a:t>+/-</a:t>
                      </a:r>
                      <a:endParaRPr lang="ru-RU" sz="17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223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нефтегазодобычи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374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Подъемные сооружения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912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энергетики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687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Объект 2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01096861"/>
              </p:ext>
            </p:extLst>
          </p:nvPr>
        </p:nvGraphicFramePr>
        <p:xfrm>
          <a:off x="5303912" y="1170013"/>
          <a:ext cx="6888088" cy="4651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23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405604" y="5821830"/>
            <a:ext cx="561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Отраслевая структура травматизма</a:t>
            </a:r>
          </a:p>
          <a:p>
            <a:pPr algn="ctr"/>
            <a:r>
              <a:rPr lang="ru-RU" b="1" i="1" dirty="0" smtClean="0"/>
              <a:t> в 2022 г</a:t>
            </a:r>
            <a:r>
              <a:rPr lang="ru-RU" b="1" i="1" dirty="0"/>
              <a:t>.</a:t>
            </a:r>
            <a:endParaRPr lang="ru-RU" b="1" dirty="0"/>
          </a:p>
        </p:txBody>
      </p:sp>
      <p:sp>
        <p:nvSpPr>
          <p:cNvPr id="21" name="Нижний колонтитул 3"/>
          <p:cNvSpPr txBox="1">
            <a:spLocks/>
          </p:cNvSpPr>
          <p:nvPr/>
        </p:nvSpPr>
        <p:spPr>
          <a:xfrm>
            <a:off x="8833666" y="6375269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 smtClean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  <a:endParaRPr lang="ru-RU" sz="1200" i="1" dirty="0">
              <a:solidFill>
                <a:srgbClr val="3103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95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04306" y="239848"/>
            <a:ext cx="10364395" cy="643189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+mn-lt"/>
              </a:rPr>
              <a:t>Производственный травматизм</a:t>
            </a:r>
            <a:endParaRPr lang="ru-RU" sz="2000" b="1" dirty="0"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24</a:t>
            </a:r>
            <a:endParaRPr lang="ru-RU" dirty="0"/>
          </a:p>
        </p:txBody>
      </p:sp>
      <p:sp>
        <p:nvSpPr>
          <p:cNvPr id="21" name="Нижний колонтитул 3"/>
          <p:cNvSpPr txBox="1">
            <a:spLocks/>
          </p:cNvSpPr>
          <p:nvPr/>
        </p:nvSpPr>
        <p:spPr>
          <a:xfrm>
            <a:off x="8833666" y="6375269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 smtClean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  <a:endParaRPr lang="ru-RU" sz="1200" i="1" dirty="0">
              <a:solidFill>
                <a:srgbClr val="3103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23392" y="842229"/>
            <a:ext cx="10873208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hangingPunct="0">
              <a:tabLst>
                <a:tab pos="3284538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3284538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3284538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3284538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3284538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284538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284538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284538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284538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i="1" u="sng" dirty="0"/>
              <a:t>Несчастные случаи </a:t>
            </a:r>
            <a:r>
              <a:rPr lang="ru-RU" i="1" u="sng" dirty="0" smtClean="0"/>
              <a:t>со смертельным исходом:</a:t>
            </a:r>
            <a:endParaRPr lang="ru-RU" i="1" dirty="0"/>
          </a:p>
          <a:p>
            <a:endParaRPr lang="ru-RU" dirty="0" smtClean="0"/>
          </a:p>
          <a:p>
            <a:r>
              <a:rPr lang="ru-RU" dirty="0" smtClean="0"/>
              <a:t>27.03.2023 </a:t>
            </a:r>
            <a:r>
              <a:rPr lang="ru-RU" dirty="0"/>
              <a:t>ООО </a:t>
            </a:r>
            <a:r>
              <a:rPr lang="ru-RU" dirty="0" smtClean="0"/>
              <a:t>«Производственно-внедренческое </a:t>
            </a:r>
            <a:r>
              <a:rPr lang="ru-RU" dirty="0"/>
              <a:t>предприятие </a:t>
            </a:r>
            <a:r>
              <a:rPr lang="ru-RU" dirty="0" smtClean="0"/>
              <a:t>«АБС» (ХМАО, НД)</a:t>
            </a:r>
            <a:endParaRPr lang="ru-RU" dirty="0"/>
          </a:p>
          <a:p>
            <a:endParaRPr lang="ru-RU" i="1" u="sng" dirty="0" smtClean="0"/>
          </a:p>
          <a:p>
            <a:r>
              <a:rPr lang="ru-RU" i="1" u="sng" dirty="0" smtClean="0"/>
              <a:t>Групповые несчастные случаи:</a:t>
            </a:r>
          </a:p>
          <a:p>
            <a:endParaRPr lang="ru-RU" dirty="0" smtClean="0"/>
          </a:p>
          <a:p>
            <a:r>
              <a:rPr lang="ru-RU" dirty="0" smtClean="0"/>
              <a:t>21.02.2023 </a:t>
            </a:r>
            <a:r>
              <a:rPr lang="ru-RU" dirty="0"/>
              <a:t>ООО </a:t>
            </a:r>
            <a:r>
              <a:rPr lang="ru-RU" dirty="0" smtClean="0"/>
              <a:t>«НОВАТЭК-</a:t>
            </a:r>
            <a:r>
              <a:rPr lang="ru-RU" dirty="0" err="1" smtClean="0"/>
              <a:t>Таркосаленефтегаз</a:t>
            </a:r>
            <a:r>
              <a:rPr lang="ru-RU" dirty="0" smtClean="0"/>
              <a:t>» (ЯНАО, НД)</a:t>
            </a:r>
          </a:p>
          <a:p>
            <a:endParaRPr lang="ru-RU" dirty="0"/>
          </a:p>
          <a:p>
            <a:r>
              <a:rPr lang="ru-RU" i="1" u="sng" dirty="0"/>
              <a:t>Тяжелые несчастные случаи:</a:t>
            </a:r>
            <a:endParaRPr lang="ru-RU" u="sng" dirty="0"/>
          </a:p>
          <a:p>
            <a:endParaRPr lang="ru-RU" dirty="0"/>
          </a:p>
          <a:p>
            <a:r>
              <a:rPr lang="ru-RU" dirty="0"/>
              <a:t>14.01.2023 ООО «Буровая Строительная Компания» (ХМАО, ПС)</a:t>
            </a:r>
          </a:p>
          <a:p>
            <a:r>
              <a:rPr lang="ru-RU" dirty="0"/>
              <a:t>14.02.2023 ОАО «РЖД» (Тюменская обл., ПС)</a:t>
            </a:r>
          </a:p>
          <a:p>
            <a:r>
              <a:rPr lang="ru-RU" dirty="0"/>
              <a:t>14.03.2023 ООО «Триал-Авто» (ЯНАО, НД)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630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37837" y="279611"/>
            <a:ext cx="10364395" cy="643189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Динамика аварийности и травматизма с 2010 года</a:t>
            </a:r>
            <a:endParaRPr lang="ru-RU" sz="3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25</a:t>
            </a:r>
            <a:endParaRPr lang="ru-RU" dirty="0"/>
          </a:p>
        </p:txBody>
      </p:sp>
      <p:sp>
        <p:nvSpPr>
          <p:cNvPr id="21" name="Нижний колонтитул 3"/>
          <p:cNvSpPr txBox="1">
            <a:spLocks/>
          </p:cNvSpPr>
          <p:nvPr/>
        </p:nvSpPr>
        <p:spPr>
          <a:xfrm>
            <a:off x="8833666" y="6375269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 smtClean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  <a:endParaRPr lang="ru-RU" sz="1200" i="1" dirty="0">
              <a:solidFill>
                <a:srgbClr val="3103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274289"/>
              </p:ext>
            </p:extLst>
          </p:nvPr>
        </p:nvGraphicFramePr>
        <p:xfrm>
          <a:off x="1919536" y="1126396"/>
          <a:ext cx="9289032" cy="5007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732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9557"/>
            <a:ext cx="12192000" cy="827155"/>
          </a:xfrm>
        </p:spPr>
        <p:txBody>
          <a:bodyPr/>
          <a:lstStyle/>
          <a:p>
            <a:pPr algn="ctr"/>
            <a:r>
              <a:rPr lang="ru-RU" sz="2000" b="1" dirty="0">
                <a:latin typeface="+mn-lt"/>
              </a:rPr>
              <a:t>Основные причины аварий и несчастных случаев</a:t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(в соответствии с материалами расследований)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911425" y="764704"/>
            <a:ext cx="10513168" cy="523811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</a:rPr>
              <a:t>– нарушение условий монтажа оборудования, в том числе при строительстве и капитальном ремонте;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</a:rPr>
              <a:t>– коррозионное разрушение промысловых трубопроводов при транспортировании газожидкостных нефтяных смесей;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</a:rPr>
              <a:t>– неприменение достаточных методов технического диагностирования при контроле технического состояния;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</a:rPr>
              <a:t>– отсутствие контроля за соблюдением технологического процесса;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</a:rPr>
              <a:t>– проведение экспертизы промышленной безопасности с нарушением установленных требований;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</a:rPr>
              <a:t>– несоблюдение утвержденных планов производства работ, проектов производства работ, технологических карт на всех этапах и уровнях управления;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</a:rPr>
              <a:t>– несоблюдение локальных нормативных и организационно-распорядительных документов;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</a:rPr>
              <a:t>– нарушение правил производства работ повышенной опасности;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</a:rPr>
              <a:t>– использование вспомогательного оборудования в неудовлетворительном или неисправном состоянии;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</a:rPr>
              <a:t>– нахождение третьих лиц на территории опасного производственного объекта в зоне нахождения оборудования, обладающего признаками опасности, в зоне действия опасных факторов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27</a:t>
            </a:r>
            <a:endParaRPr lang="ru-RU" dirty="0"/>
          </a:p>
        </p:txBody>
      </p:sp>
      <p:sp>
        <p:nvSpPr>
          <p:cNvPr id="8" name="Нижний колонтитул 3"/>
          <p:cNvSpPr txBox="1">
            <a:spLocks/>
          </p:cNvSpPr>
          <p:nvPr/>
        </p:nvSpPr>
        <p:spPr>
          <a:xfrm>
            <a:off x="8832304" y="6409926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</a:t>
            </a:r>
            <a:r>
              <a:rPr lang="ru-RU" sz="1200" i="1" dirty="0" err="1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endParaRPr lang="ru-RU" sz="1200" i="1" dirty="0">
              <a:solidFill>
                <a:srgbClr val="3103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46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xmlns="" id="{DB92567C-CFE1-D950-D347-8A9D70A8F274}"/>
              </a:ext>
            </a:extLst>
          </p:cNvPr>
          <p:cNvGraphicFramePr/>
          <p:nvPr>
            <p:extLst/>
          </p:nvPr>
        </p:nvGraphicFramePr>
        <p:xfrm>
          <a:off x="263352" y="772361"/>
          <a:ext cx="11449272" cy="5501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Нижний колонтитул 3"/>
          <p:cNvSpPr txBox="1">
            <a:spLocks/>
          </p:cNvSpPr>
          <p:nvPr/>
        </p:nvSpPr>
        <p:spPr>
          <a:xfrm>
            <a:off x="8832304" y="6409926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 smtClean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  <a:endParaRPr lang="ru-RU" sz="1200" i="1" dirty="0">
              <a:solidFill>
                <a:srgbClr val="3103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1343472" y="115625"/>
            <a:ext cx="8876479" cy="490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Внесение ЗЭПБ в Реестр в 1 квартале 2023 года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3352" y="548680"/>
            <a:ext cx="44644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Экспертиза промышленной безопасности (ЭПБ) проводится с целью недопущения аварий на опасных производственных объектах и обеспечения </a:t>
            </a:r>
            <a:r>
              <a:rPr lang="ru-RU" dirty="0" smtClean="0"/>
              <a:t>соблюдения требований промышленной безопасности. </a:t>
            </a:r>
            <a:r>
              <a:rPr lang="ru-RU" dirty="0"/>
              <a:t>ЭПБ — это проверка на соответствие объекта экспертизы требованиям и нормам безопасной эксплуатации, которые содержатся в федеральных нормах и правилах промышленной безопасности. Результатом проведения экспертизы промышленной безопасности </a:t>
            </a:r>
            <a:r>
              <a:rPr lang="ru-RU" dirty="0" smtClean="0"/>
              <a:t>является </a:t>
            </a:r>
            <a:r>
              <a:rPr lang="ru-RU" dirty="0"/>
              <a:t>заключение экспертизы, сведения о котором </a:t>
            </a:r>
            <a:r>
              <a:rPr lang="ru-RU" dirty="0" smtClean="0"/>
              <a:t>внесены </a:t>
            </a:r>
            <a:r>
              <a:rPr lang="ru-RU" dirty="0"/>
              <a:t>в реестр заключений ЭПБ Ростехнадзора. Право на проведение экспертизы промышленной безопасности </a:t>
            </a:r>
            <a:r>
              <a:rPr lang="ru-RU" dirty="0" smtClean="0"/>
              <a:t>предоставляется на </a:t>
            </a:r>
            <a:r>
              <a:rPr lang="ru-RU" dirty="0"/>
              <a:t>основании </a:t>
            </a:r>
            <a:r>
              <a:rPr lang="ru-RU" dirty="0" smtClean="0"/>
              <a:t>выданных </a:t>
            </a:r>
            <a:r>
              <a:rPr lang="ru-RU" dirty="0" err="1" smtClean="0"/>
              <a:t>Ростехнадзором</a:t>
            </a:r>
            <a:r>
              <a:rPr lang="ru-RU" dirty="0" smtClean="0"/>
              <a:t> лицензий.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/>
          </p:nvPr>
        </p:nvGraphicFramePr>
        <p:xfrm>
          <a:off x="4943872" y="719667"/>
          <a:ext cx="6840760" cy="5373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223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16" y="188640"/>
            <a:ext cx="10515600" cy="759619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Аттестация</a:t>
            </a:r>
            <a:r>
              <a:rPr lang="ru-RU" b="1" dirty="0" smtClean="0"/>
              <a:t>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в области промышленной безопасности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997693"/>
              </p:ext>
            </p:extLst>
          </p:nvPr>
        </p:nvGraphicFramePr>
        <p:xfrm>
          <a:off x="838200" y="1052736"/>
          <a:ext cx="10515600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456"/>
                <a:gridCol w="1512168"/>
                <a:gridCol w="1800200"/>
                <a:gridCol w="1536576"/>
                <a:gridCol w="1847800"/>
                <a:gridCol w="165740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Данные за 1 квартал 2023 года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Тюмень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Сургут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Нижневартовск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Ноябрьск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Прошли аттестацию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3037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1171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895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651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4040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 результатом: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сдано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1418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513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431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363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не сдано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446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266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частично сдано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614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212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явка составила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922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398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254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E2BEB-8C47-4135-9022-EDDE3C1A02B6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14683" y="4869160"/>
            <a:ext cx="10515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1 квартал 2023 года с результатом сдано прошли аттестацию в области промышленной безопасности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47%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результатом частично сдано/не сдано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53%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явка составила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23%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общего количества заявившихся.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83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16632"/>
            <a:ext cx="5461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2238374" y="192832"/>
            <a:ext cx="8610153" cy="5492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sz="3200" dirty="0"/>
              <a:t>Северо-Уральское управление Ростехнадзора</a:t>
            </a:r>
          </a:p>
        </p:txBody>
      </p:sp>
      <p:graphicFrame>
        <p:nvGraphicFramePr>
          <p:cNvPr id="9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052886"/>
              </p:ext>
            </p:extLst>
          </p:nvPr>
        </p:nvGraphicFramePr>
        <p:xfrm>
          <a:off x="839416" y="1079145"/>
          <a:ext cx="1105378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152400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>
              <a:defRPr/>
            </a:pP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Нижний колонтитул 3"/>
          <p:cNvSpPr txBox="1">
            <a:spLocks/>
          </p:cNvSpPr>
          <p:nvPr/>
        </p:nvSpPr>
        <p:spPr>
          <a:xfrm>
            <a:off x="8815072" y="6453189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8301" y="1094940"/>
            <a:ext cx="1080120" cy="52143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88036" y="1473551"/>
            <a:ext cx="759713" cy="34822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2221343" y="3456187"/>
            <a:ext cx="3816429" cy="3056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/>
          <a:srcRect r="7382"/>
          <a:stretch/>
        </p:blipFill>
        <p:spPr>
          <a:xfrm>
            <a:off x="2892890" y="3043247"/>
            <a:ext cx="1190376" cy="8781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00821" y="2296617"/>
            <a:ext cx="734144" cy="3258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00821" y="3376315"/>
            <a:ext cx="734144" cy="32583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00821" y="4379811"/>
            <a:ext cx="734144" cy="32583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4277" y="5315811"/>
            <a:ext cx="734144" cy="325834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842823"/>
            <a:ext cx="2667648" cy="123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2999091"/>
            <a:ext cx="2667648" cy="129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10" descr="http://liyasoap.com.ua/wp-content/uploads/2015/03/%D0%9A%D0%B0%D0%BF%D0%B8%D1%82%D0%B0%D0%BB%D1%8C%D0%BD%D0%BE%D0%B5-%D1%81%D1%82%D1%80%D0%BE%D0%B8%D1%82%D0%B5%D0%BB%D1%8C%D1%81%D1%82%D0%B2%D0%B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612" y="5356596"/>
            <a:ext cx="2656976" cy="124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4"/>
          <a:srcRect l="11610" t="15350" r="28738" b="20600"/>
          <a:stretch/>
        </p:blipFill>
        <p:spPr>
          <a:xfrm>
            <a:off x="8902104" y="4171609"/>
            <a:ext cx="2684544" cy="12331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5"/>
          <a:srcRect l="12201" t="35301" r="28738" b="20600"/>
          <a:stretch/>
        </p:blipFill>
        <p:spPr>
          <a:xfrm>
            <a:off x="8904312" y="2053893"/>
            <a:ext cx="2667648" cy="111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52759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9659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Изменения об аттестации в области промышленной безопасности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1424" y="1484784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/>
              <a:t>С 1 </a:t>
            </a:r>
            <a:r>
              <a:rPr lang="ru-RU" b="1" dirty="0" smtClean="0"/>
              <a:t>сентября </a:t>
            </a:r>
            <a:r>
              <a:rPr lang="ru-RU" b="1" dirty="0"/>
              <a:t>2023 года </a:t>
            </a:r>
            <a:r>
              <a:rPr lang="ru-RU" dirty="0" smtClean="0"/>
              <a:t>вступает в силу Постановление Правительства Российской Федерации от 13 января 2023 г. № 13 «Об аттестации в области промышленной безопасности, по вопросам безопасности гидротехнических сооружений, безопасности в сфере электроэнергетики».</a:t>
            </a:r>
          </a:p>
          <a:p>
            <a:pPr algn="just"/>
            <a:r>
              <a:rPr lang="ru-RU" dirty="0" smtClean="0"/>
              <a:t>документ </a:t>
            </a:r>
            <a:r>
              <a:rPr lang="ru-RU" dirty="0"/>
              <a:t>предусматривает оптимизацию и автоматизацию соответствующей государственной услуги:</a:t>
            </a:r>
          </a:p>
          <a:p>
            <a:pPr algn="just"/>
            <a:r>
              <a:rPr lang="ru-RU" dirty="0"/>
              <a:t>срок предоставления сокращается с 45 календарных дней до 15 рабочих дней;</a:t>
            </a:r>
          </a:p>
          <a:p>
            <a:pPr algn="just"/>
            <a:r>
              <a:rPr lang="ru-RU" dirty="0"/>
              <a:t>подача заявлений будет осуществляться преимущественно посредством </a:t>
            </a:r>
            <a:r>
              <a:rPr lang="ru-RU" b="1" dirty="0"/>
              <a:t>Единого портала государственных и муниципальных услуг</a:t>
            </a:r>
            <a:r>
              <a:rPr lang="ru-RU" dirty="0"/>
              <a:t> (функций);</a:t>
            </a:r>
          </a:p>
          <a:p>
            <a:pPr algn="just"/>
            <a:r>
              <a:rPr lang="ru-RU" dirty="0"/>
              <a:t>исключается необходимость подачи дополнительных сведений и </a:t>
            </a:r>
            <a:r>
              <a:rPr lang="ru-RU" dirty="0" smtClean="0"/>
              <a:t>документов;</a:t>
            </a:r>
            <a:endParaRPr lang="ru-RU" dirty="0"/>
          </a:p>
          <a:p>
            <a:pPr algn="just"/>
            <a:r>
              <a:rPr lang="ru-RU" dirty="0" smtClean="0"/>
              <a:t>кроме </a:t>
            </a:r>
            <a:r>
              <a:rPr lang="ru-RU" dirty="0"/>
              <a:t>того, уточнены категории работников, обязанных получать дополнительное профессиональное образование в области промышленной безопасности, а также </a:t>
            </a:r>
            <a:r>
              <a:rPr lang="ru-RU" b="1" dirty="0"/>
              <a:t>категории работников</a:t>
            </a:r>
            <a:r>
              <a:rPr lang="ru-RU" dirty="0"/>
              <a:t>, подлежащих аттестации в территориальных аттестационных комиссиях и комиссиях организаций.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E2BEB-8C47-4135-9022-EDDE3C1A02B6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00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464" y="116632"/>
            <a:ext cx="10364395" cy="661792"/>
          </a:xfrm>
        </p:spPr>
        <p:txBody>
          <a:bodyPr/>
          <a:lstStyle/>
          <a:p>
            <a:pPr algn="ctr"/>
            <a:r>
              <a:rPr lang="ru-RU" sz="3600" dirty="0" smtClean="0"/>
              <a:t>Судебная практика в 2022- 3 месяца 2023 года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59287" y="605107"/>
            <a:ext cx="10657184" cy="8640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/>
              <a:t>В установленных законом случаях Управление активно использует судебные механизмы для привлечения правонарушителей к ответственности, а также отстаивает в судах различных инстанций свою позицию </a:t>
            </a:r>
            <a:br>
              <a:rPr lang="ru-RU" sz="1600" dirty="0"/>
            </a:br>
            <a:r>
              <a:rPr lang="ru-RU" sz="1600" dirty="0" smtClean="0"/>
              <a:t>по </a:t>
            </a:r>
            <a:r>
              <a:rPr lang="ru-RU" sz="1600" dirty="0"/>
              <a:t>делам об административных правонарушениях, совершенных подконтрольными лицами</a:t>
            </a:r>
            <a:r>
              <a:rPr lang="ru-RU" sz="1600" dirty="0" smtClean="0"/>
              <a:t>.</a:t>
            </a:r>
          </a:p>
          <a:p>
            <a:pPr algn="ctr"/>
            <a:endParaRPr lang="ru-RU" sz="1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30</a:t>
            </a:r>
            <a:endParaRPr lang="ru-RU" dirty="0"/>
          </a:p>
        </p:txBody>
      </p:sp>
      <p:sp>
        <p:nvSpPr>
          <p:cNvPr id="7" name="Нижний колонтитул 3"/>
          <p:cNvSpPr txBox="1">
            <a:spLocks/>
          </p:cNvSpPr>
          <p:nvPr/>
        </p:nvSpPr>
        <p:spPr>
          <a:xfrm>
            <a:off x="8832304" y="6409926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 smtClean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  <a:endParaRPr lang="ru-RU" sz="1200" i="1" dirty="0">
              <a:solidFill>
                <a:srgbClr val="3103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230178"/>
              </p:ext>
            </p:extLst>
          </p:nvPr>
        </p:nvGraphicFramePr>
        <p:xfrm>
          <a:off x="798037" y="1339709"/>
          <a:ext cx="10855049" cy="4754057"/>
        </p:xfrm>
        <a:graphic>
          <a:graphicData uri="http://schemas.openxmlformats.org/drawingml/2006/table">
            <a:tbl>
              <a:tblPr firstRow="1" firstCol="1" bandRow="1"/>
              <a:tblGrid>
                <a:gridCol w="1835311"/>
                <a:gridCol w="1008112"/>
                <a:gridCol w="1584176"/>
                <a:gridCol w="1080120"/>
                <a:gridCol w="1224136"/>
                <a:gridCol w="1584176"/>
                <a:gridCol w="1387018"/>
                <a:gridCol w="1152000"/>
              </a:tblGrid>
              <a:tr h="221529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Квартал года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15" marR="4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дел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15" marR="4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Дела в арбитражных судах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haroni" panose="02010803020104030203" pitchFamily="2" charset="-79"/>
                      </a:endParaRPr>
                    </a:p>
                  </a:txBody>
                  <a:tcPr marL="48615" marR="4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Дела в судах общей юрисдикции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haroni" panose="02010803020104030203" pitchFamily="2" charset="-79"/>
                      </a:endParaRPr>
                    </a:p>
                  </a:txBody>
                  <a:tcPr marL="48615" marR="4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07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haroni" panose="02010803020104030203" pitchFamily="2" charset="-79"/>
                      </a:endParaRPr>
                    </a:p>
                  </a:txBody>
                  <a:tcPr marL="48615" marR="48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haroni" panose="02010803020104030203" pitchFamily="2" charset="-79"/>
                      </a:endParaRPr>
                    </a:p>
                  </a:txBody>
                  <a:tcPr marL="48615" marR="48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дел в арбитражных судах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15" marR="48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Выиграно дел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15" marR="48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Проиграно дел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15" marR="48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дел в судах общей юрисдикции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15" marR="48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Выиграно дел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15" marR="48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Проиграно дел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15" marR="48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Квартал 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квартал 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585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 </a:t>
                      </a:r>
                      <a:r>
                        <a:rPr lang="ru-RU" sz="14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квартал </a:t>
                      </a:r>
                      <a:r>
                        <a:rPr lang="ru-RU" sz="14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585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 </a:t>
                      </a:r>
                      <a:r>
                        <a:rPr lang="ru-RU" sz="14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квартал 2022 года</a:t>
                      </a:r>
                      <a:endParaRPr lang="ru-RU" sz="140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585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за 2021 год </a:t>
                      </a:r>
                    </a:p>
                  </a:txBody>
                  <a:tcPr marL="48615" marR="48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5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Квартал 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585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за </a:t>
                      </a: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Квартал 2023  года</a:t>
                      </a:r>
                    </a:p>
                  </a:txBody>
                  <a:tcPr marL="48615" marR="48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6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889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40456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</a:t>
                      </a:r>
                      <a:r>
                        <a:rPr lang="en-US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квартал 2023 года в арбитражных судах находилось 4 дела, из которых 3 дела Управлением были выиграны. За аналогичный период 2022 года с участием Северо-Уральского управления Ростехнадзора в арбитражных судах было рассмотрено 12 дел, из которых 9 дел Управлением были выиграны.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haroni" panose="02010803020104030203" pitchFamily="2" charset="-79"/>
                      </a:endParaRPr>
                    </a:p>
                  </a:txBody>
                  <a:tcPr marL="48615" marR="4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88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8043" y="-25872"/>
            <a:ext cx="10566228" cy="1143000"/>
          </a:xfrm>
        </p:spPr>
        <p:txBody>
          <a:bodyPr/>
          <a:lstStyle/>
          <a:p>
            <a:r>
              <a:rPr lang="ru-RU" sz="2800" dirty="0"/>
              <a:t>О разъяснении неоднозначных или неясных для подконтрольных лиц обязательных </a:t>
            </a:r>
            <a:r>
              <a:rPr lang="ru-RU" sz="2800" dirty="0" smtClean="0"/>
              <a:t>требований и новых нормативно-правовых актов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23392" y="1136133"/>
            <a:ext cx="3401534" cy="410927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just">
              <a:buNone/>
            </a:pPr>
            <a:r>
              <a:rPr lang="ru-RU" sz="2000" dirty="0"/>
              <a:t>На официальном сайте Ростехнадзора по адресу в сети </a:t>
            </a:r>
            <a:r>
              <a:rPr lang="ru-RU" sz="1800" dirty="0" smtClean="0"/>
              <a:t>Интернет:</a:t>
            </a:r>
          </a:p>
          <a:p>
            <a:pPr marL="0" indent="0" algn="just">
              <a:buNone/>
            </a:pPr>
            <a:r>
              <a:rPr lang="en-US" sz="2000" u="sng" dirty="0">
                <a:hlinkClick r:id="rId3"/>
              </a:rPr>
              <a:t>https://www.gosnadzor.ru/public/reception/faq</a:t>
            </a:r>
            <a:r>
              <a:rPr lang="en-US" sz="2000" u="sng" dirty="0" smtClean="0">
                <a:hlinkClick r:id="rId3"/>
              </a:rPr>
              <a:t>/</a:t>
            </a:r>
            <a:endParaRPr lang="ru-RU" sz="2000" u="sng" dirty="0" smtClean="0"/>
          </a:p>
          <a:p>
            <a:pPr marL="0" indent="0" algn="just">
              <a:buNone/>
            </a:pPr>
            <a:r>
              <a:rPr lang="ru-RU" sz="2000" dirty="0" smtClean="0"/>
              <a:t> </a:t>
            </a:r>
            <a:r>
              <a:rPr lang="ru-RU" sz="1800" dirty="0" smtClean="0"/>
              <a:t>регулярно размещаются разъяснения неоднозначных или неясных для подконтрольных лиц обязательных требований, в том числе в силу пробелов или коллизий в нормативны</a:t>
            </a:r>
            <a:r>
              <a:rPr lang="ru-RU" sz="2000" dirty="0" smtClean="0"/>
              <a:t>х </a:t>
            </a:r>
            <a:r>
              <a:rPr lang="ru-RU" sz="1800" dirty="0"/>
              <a:t>правовых актах.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223792" y="1124744"/>
            <a:ext cx="7594056" cy="410366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800" dirty="0"/>
              <a:t>В соответствии с поручением Президента Российской Федерации, данным в рамках его послания Федеральному Собранию 20 февраля 2019 года, </a:t>
            </a:r>
            <a:r>
              <a:rPr lang="ru-RU" sz="1800" dirty="0" smtClean="0"/>
              <a:t>Правительством </a:t>
            </a:r>
            <a:r>
              <a:rPr lang="ru-RU" sz="1800" dirty="0"/>
              <a:t>Российской Федерации </a:t>
            </a:r>
            <a:r>
              <a:rPr lang="ru-RU" sz="1800" dirty="0" smtClean="0"/>
              <a:t>введены </a:t>
            </a:r>
            <a:r>
              <a:rPr lang="ru-RU" sz="1800" dirty="0"/>
              <a:t>в действие </a:t>
            </a:r>
            <a:r>
              <a:rPr lang="ru-RU" sz="1800" dirty="0" smtClean="0"/>
              <a:t>новые нормы, </a:t>
            </a:r>
            <a:r>
              <a:rPr lang="ru-RU" sz="1800" dirty="0"/>
              <a:t>содержащих актуализированные требования, разработанных с учетом риск-ориентированного подхода и современного уровня технологического развития в соответствующих сферах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Правительством </a:t>
            </a:r>
            <a:r>
              <a:rPr lang="ru-RU" sz="1800" dirty="0"/>
              <a:t>Российской Федерации приняты все разработанные </a:t>
            </a:r>
            <a:r>
              <a:rPr lang="ru-RU" sz="1800" dirty="0" err="1"/>
              <a:t>Ростехнадзором</a:t>
            </a:r>
            <a:r>
              <a:rPr lang="ru-RU" sz="1800" dirty="0"/>
              <a:t> в рамках реализации механизма «регуляторной гильотины» постановления, устанавливающие актуализированные требования в области промышленной </a:t>
            </a:r>
            <a:r>
              <a:rPr lang="ru-RU" sz="1800" dirty="0" smtClean="0"/>
              <a:t>безопасности </a:t>
            </a:r>
            <a:r>
              <a:rPr lang="ru-RU" sz="1800" dirty="0"/>
              <a:t>и безопасности гидротехнических сооружений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С 1 января 2021 года заработала новая система контрольно-надзорного </a:t>
            </a:r>
            <a:r>
              <a:rPr lang="ru-RU" sz="1800" dirty="0" smtClean="0"/>
              <a:t>законодательства.</a:t>
            </a:r>
            <a:endParaRPr lang="ru-RU" sz="1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E746B-CF60-4591-9BF5-45DC53608664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 bwMode="auto">
          <a:xfrm>
            <a:off x="1055440" y="5400021"/>
            <a:ext cx="10513168" cy="1081843"/>
          </a:xfrm>
          <a:prstGeom prst="rect">
            <a:avLst/>
          </a:prstGeom>
          <a:ln w="3810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CFD7C7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7BC2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7BC29"/>
              </a:buClr>
              <a:buChar char="o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A5B592"/>
              </a:buClr>
              <a:buFont typeface="Wingdings 2" pitchFamily="18" charset="2"/>
              <a:buNone/>
            </a:pPr>
            <a:r>
              <a:rPr lang="ru-RU" sz="2000" dirty="0" smtClean="0">
                <a:solidFill>
                  <a:prstClr val="white"/>
                </a:solidFill>
              </a:rPr>
              <a:t>Обзоры приведены </a:t>
            </a:r>
            <a:r>
              <a:rPr lang="ru-RU" sz="2000" dirty="0">
                <a:solidFill>
                  <a:prstClr val="white"/>
                </a:solidFill>
              </a:rPr>
              <a:t>в </a:t>
            </a:r>
            <a:r>
              <a:rPr lang="ru-RU" sz="2000" dirty="0" smtClean="0">
                <a:solidFill>
                  <a:prstClr val="white"/>
                </a:solidFill>
              </a:rPr>
              <a:t>Докладе на сайте Северо-Уральского управления Ростехнадзора </a:t>
            </a:r>
          </a:p>
          <a:p>
            <a:pPr marL="0" indent="0" algn="ctr">
              <a:buClr>
                <a:srgbClr val="A5B592"/>
              </a:buClr>
              <a:buFont typeface="Wingdings 2" pitchFamily="18" charset="2"/>
              <a:buNone/>
            </a:pPr>
            <a:r>
              <a:rPr lang="en-US" sz="2000" dirty="0">
                <a:solidFill>
                  <a:srgbClr val="002060"/>
                </a:solidFill>
              </a:rPr>
              <a:t>http://sural.gosnadzor.ru/activity/publichnye-obsuzhdeniya-rezultatov-pravoprimenitelnoy-praktiki-severo-uralskogo-upravleniya/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9" name="Нижний колонтитул 3"/>
          <p:cNvSpPr txBox="1">
            <a:spLocks/>
          </p:cNvSpPr>
          <p:nvPr/>
        </p:nvSpPr>
        <p:spPr>
          <a:xfrm>
            <a:off x="8832304" y="6409926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 smtClean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  <a:endParaRPr lang="ru-RU" sz="1200" i="1" dirty="0">
              <a:solidFill>
                <a:srgbClr val="3103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3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8043" y="-25872"/>
            <a:ext cx="10566228" cy="1143000"/>
          </a:xfrm>
        </p:spPr>
        <p:txBody>
          <a:bodyPr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Внедрение Программы </a:t>
            </a:r>
            <a:r>
              <a:rPr lang="ru-RU" sz="2400" dirty="0">
                <a:solidFill>
                  <a:srgbClr val="0070C0"/>
                </a:solidFill>
              </a:rPr>
              <a:t>профилактики нарушений обязательных </a:t>
            </a:r>
            <a:r>
              <a:rPr lang="ru-RU" sz="2400" dirty="0" smtClean="0">
                <a:solidFill>
                  <a:srgbClr val="0070C0"/>
                </a:solidFill>
              </a:rPr>
              <a:t>требований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79376" y="908720"/>
            <a:ext cx="4752528" cy="4680520"/>
          </a:xfr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Программы </a:t>
            </a:r>
            <a:r>
              <a:rPr lang="ru-RU" sz="1600" b="1" dirty="0">
                <a:solidFill>
                  <a:srgbClr val="0070C0"/>
                </a:solidFill>
              </a:rPr>
              <a:t>профилактики нарушений обязательных требований </a:t>
            </a:r>
            <a:r>
              <a:rPr lang="ru-RU" sz="1600" b="1" dirty="0" smtClean="0">
                <a:solidFill>
                  <a:srgbClr val="0070C0"/>
                </a:solidFill>
              </a:rPr>
              <a:t>Северо-Уральского </a:t>
            </a:r>
            <a:r>
              <a:rPr lang="ru-RU" sz="1600" b="1" dirty="0">
                <a:solidFill>
                  <a:srgbClr val="0070C0"/>
                </a:solidFill>
              </a:rPr>
              <a:t>управления </a:t>
            </a:r>
            <a:r>
              <a:rPr lang="ru-RU" sz="1600" b="1" dirty="0" smtClean="0">
                <a:solidFill>
                  <a:srgbClr val="0070C0"/>
                </a:solidFill>
              </a:rPr>
              <a:t>Ростехнадзора по видам контроля и надзора разработаны </a:t>
            </a:r>
            <a:r>
              <a:rPr lang="ru-RU" sz="1600" b="1" dirty="0">
                <a:solidFill>
                  <a:srgbClr val="0070C0"/>
                </a:solidFill>
              </a:rPr>
              <a:t>в соответствии с требованиями Федерального закона от 31 июля 2020 г. № 248-ФЗ </a:t>
            </a:r>
            <a:r>
              <a:rPr lang="ru-RU" sz="1600" b="1" dirty="0" smtClean="0">
                <a:solidFill>
                  <a:srgbClr val="0070C0"/>
                </a:solidFill>
              </a:rPr>
              <a:t>«О </a:t>
            </a:r>
            <a:r>
              <a:rPr lang="ru-RU" sz="1600" b="1" dirty="0">
                <a:solidFill>
                  <a:srgbClr val="0070C0"/>
                </a:solidFill>
              </a:rPr>
              <a:t>государственном контроле (надзоре) и муниципальном контроле в Российской </a:t>
            </a:r>
            <a:r>
              <a:rPr lang="ru-RU" sz="1600" b="1" dirty="0" smtClean="0">
                <a:solidFill>
                  <a:srgbClr val="0070C0"/>
                </a:solidFill>
              </a:rPr>
              <a:t>Федерации»</a:t>
            </a:r>
          </a:p>
          <a:p>
            <a:pPr marL="0" indent="0" algn="ctr">
              <a:buNone/>
            </a:pPr>
            <a:r>
              <a:rPr lang="ru-RU" sz="1300" b="1" dirty="0">
                <a:solidFill>
                  <a:srgbClr val="0070C0"/>
                </a:solidFill>
              </a:rPr>
              <a:t>В соответствии с Правилами разработки и утверждения контрольными (надзорными) органами программы профилактики рисков причинения вреда (ущерба) охраняемым законом ценностям, утвержденными постановлением Правительства Российской Федерации от 25 июня 2021 г. № 990, в целях повышения качества реализации контрольно-надзорных </a:t>
            </a:r>
            <a:r>
              <a:rPr lang="ru-RU" sz="1300" b="1" dirty="0" smtClean="0">
                <a:solidFill>
                  <a:srgbClr val="0070C0"/>
                </a:solidFill>
              </a:rPr>
              <a:t>полномочий на сайте </a:t>
            </a:r>
            <a:r>
              <a:rPr lang="ru-RU" sz="1400" dirty="0" smtClean="0">
                <a:solidFill>
                  <a:srgbClr val="C00000"/>
                </a:solidFill>
              </a:rPr>
              <a:t>Северо-Уральского </a:t>
            </a:r>
            <a:r>
              <a:rPr lang="ru-RU" sz="1400" dirty="0">
                <a:solidFill>
                  <a:srgbClr val="C00000"/>
                </a:solidFill>
              </a:rPr>
              <a:t>управления </a:t>
            </a:r>
            <a:r>
              <a:rPr lang="ru-RU" sz="1400" dirty="0" smtClean="0">
                <a:solidFill>
                  <a:srgbClr val="C00000"/>
                </a:solidFill>
              </a:rPr>
              <a:t>Ростехнадзора </a:t>
            </a:r>
            <a:r>
              <a:rPr lang="ru-RU" sz="1300" b="1" dirty="0" smtClean="0">
                <a:solidFill>
                  <a:srgbClr val="0070C0"/>
                </a:solidFill>
              </a:rPr>
              <a:t>размещен:</a:t>
            </a:r>
          </a:p>
          <a:p>
            <a:pPr marL="0" indent="0" algn="ctr">
              <a:buNone/>
            </a:pPr>
            <a:r>
              <a:rPr lang="ru-RU" sz="1400" b="1" dirty="0" smtClean="0">
                <a:hlinkClick r:id="rId3"/>
              </a:rPr>
              <a:t>ПЛАН-ГРАФИК </a:t>
            </a:r>
            <a:r>
              <a:rPr lang="ru-RU" sz="1400" b="1" dirty="0">
                <a:hlinkClick r:id="rId3"/>
              </a:rPr>
              <a:t>консультирования ЮЛ и ИП по вопросам, связанным с организацией и осуществлением федерального государственного надзора, в рамках осуществления мероприятий по профилактике обязательных требований</a:t>
            </a:r>
            <a:endParaRPr lang="ru-RU" sz="1300" b="1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231904" y="903039"/>
            <a:ext cx="6609342" cy="468052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Структура План-графика </a:t>
            </a:r>
            <a:r>
              <a:rPr lang="ru-RU" sz="1600" dirty="0">
                <a:solidFill>
                  <a:srgbClr val="0070C0"/>
                </a:solidFill>
              </a:rPr>
              <a:t>профилактических </a:t>
            </a:r>
            <a:r>
              <a:rPr lang="ru-RU" sz="1600" dirty="0" smtClean="0">
                <a:solidFill>
                  <a:srgbClr val="0070C0"/>
                </a:solidFill>
              </a:rPr>
              <a:t>мероприятий: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/>
              <a:t>- Обзор </a:t>
            </a:r>
            <a:r>
              <a:rPr lang="ru-RU" sz="1800" dirty="0"/>
              <a:t>правоприменительной </a:t>
            </a:r>
            <a:r>
              <a:rPr lang="ru-RU" sz="1800" dirty="0" smtClean="0"/>
              <a:t>практики;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/>
              <a:t>- Размещение </a:t>
            </a:r>
            <a:r>
              <a:rPr lang="ru-RU" sz="1800" dirty="0"/>
              <a:t>на официальном сайте </a:t>
            </a:r>
            <a:r>
              <a:rPr lang="ru-RU" sz="1800" dirty="0" smtClean="0"/>
              <a:t>Управления перечня </a:t>
            </a:r>
            <a:r>
              <a:rPr lang="ru-RU" sz="1800" dirty="0"/>
              <a:t>нормативных правовых актов или их отдельных частей, содержащих обязательные требования, оценка соблюдения которых является предметом государственного </a:t>
            </a:r>
            <a:r>
              <a:rPr lang="ru-RU" sz="1800" dirty="0" smtClean="0"/>
              <a:t>надзора;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/>
              <a:t>- Оказание </a:t>
            </a:r>
            <a:r>
              <a:rPr lang="ru-RU" sz="1800" dirty="0"/>
              <a:t>консультативной помощи гражданам, индивидуальным предпринимателям и юридическим лицам по вопросам соблюдения обязательных </a:t>
            </a:r>
            <a:r>
              <a:rPr lang="ru-RU" sz="1800" dirty="0" smtClean="0"/>
              <a:t>правил;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/>
              <a:t>- Информирование </a:t>
            </a:r>
            <a:r>
              <a:rPr lang="ru-RU" sz="1800" dirty="0"/>
              <a:t>о содержании новых нормативных правовых актов, устанавливающих обязательные требования, внесенных изменениях в действующие акты, сроках и порядке вступления их в </a:t>
            </a:r>
            <a:r>
              <a:rPr lang="ru-RU" sz="1800" dirty="0" smtClean="0"/>
              <a:t>действие;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/>
              <a:t>- Информирование </a:t>
            </a:r>
            <a:r>
              <a:rPr lang="ru-RU" sz="1800" dirty="0"/>
              <a:t>о деятельности </a:t>
            </a:r>
            <a:r>
              <a:rPr lang="ru-RU" sz="1800" dirty="0" smtClean="0"/>
              <a:t>Управления в </a:t>
            </a:r>
            <a:r>
              <a:rPr lang="ru-RU" sz="1800" dirty="0"/>
              <a:t>части осуществления </a:t>
            </a:r>
            <a:r>
              <a:rPr lang="ru-RU" sz="1800" dirty="0" smtClean="0"/>
              <a:t>государственного надзора (контроля);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/>
              <a:t>- </a:t>
            </a:r>
            <a:r>
              <a:rPr lang="ru-RU" sz="1800" dirty="0"/>
              <a:t>Регулярное применение практики предупреждения возможных нарушений обязательных </a:t>
            </a:r>
            <a:r>
              <a:rPr lang="ru-RU" sz="1800" dirty="0" smtClean="0"/>
              <a:t>требований.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E746B-CF60-4591-9BF5-45DC53608664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 bwMode="auto">
          <a:xfrm>
            <a:off x="983432" y="5522655"/>
            <a:ext cx="10534672" cy="10656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CFD7C7"/>
              </a:buClr>
              <a:buSzPct val="85000"/>
              <a:buFont typeface="Wingdings 2" pitchFamily="18" charset="2"/>
              <a:buChar char="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7BC29"/>
              </a:buClr>
              <a:buSzPct val="80000"/>
              <a:buFont typeface="Wingdings 2" pitchFamily="18" charset="2"/>
              <a:buChar char="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E7BC29"/>
              </a:buClr>
              <a:buChar char="o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solidFill>
                  <a:srgbClr val="C00000"/>
                </a:solidFill>
              </a:rPr>
              <a:t>Обзоры Программы и подпрограмм по видам надзора (контроля) профилактики размещены на сайте Северо-Уральского управления Ростехнадзора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rgbClr val="002060"/>
                </a:solidFill>
              </a:rPr>
              <a:t>http://sural.gosnadzor.ru/activity/control/profilaktika-narusheniy-obyazatelnykh-trebovaniy/</a:t>
            </a:r>
            <a:endParaRPr lang="ru-RU" sz="1800" dirty="0"/>
          </a:p>
        </p:txBody>
      </p:sp>
      <p:sp>
        <p:nvSpPr>
          <p:cNvPr id="8" name="Нижний колонтитул 3"/>
          <p:cNvSpPr txBox="1">
            <a:spLocks/>
          </p:cNvSpPr>
          <p:nvPr/>
        </p:nvSpPr>
        <p:spPr>
          <a:xfrm>
            <a:off x="8760296" y="6381328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 smtClean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  <a:endParaRPr lang="ru-RU" sz="1200" i="1" dirty="0">
              <a:solidFill>
                <a:srgbClr val="3103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65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3"/>
          <p:cNvSpPr txBox="1">
            <a:spLocks/>
          </p:cNvSpPr>
          <p:nvPr/>
        </p:nvSpPr>
        <p:spPr>
          <a:xfrm>
            <a:off x="8832304" y="6409926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91542" y="160045"/>
            <a:ext cx="8264525" cy="38863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+mn-lt"/>
              </a:rPr>
              <a:t>Основные</a:t>
            </a:r>
            <a:r>
              <a:rPr lang="ru-RU" sz="2000" b="1" i="1" dirty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проблемы</a:t>
            </a:r>
          </a:p>
        </p:txBody>
      </p:sp>
      <p:sp>
        <p:nvSpPr>
          <p:cNvPr id="5" name="Объект 8"/>
          <p:cNvSpPr>
            <a:spLocks noGrp="1"/>
          </p:cNvSpPr>
          <p:nvPr>
            <p:ph idx="1"/>
          </p:nvPr>
        </p:nvSpPr>
        <p:spPr>
          <a:xfrm>
            <a:off x="327160" y="548680"/>
            <a:ext cx="11593288" cy="5902032"/>
          </a:xfrm>
        </p:spPr>
        <p:txBody>
          <a:bodyPr>
            <a:normAutofit/>
          </a:bodyPr>
          <a:lstStyle/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2000" dirty="0">
                <a:cs typeface="Times New Roman" panose="02020603050405020304" pitchFamily="18" charset="0"/>
              </a:rPr>
              <a:t>Обоснование промышленной безопасности зачастую используется организациями, эксплуатирующими ОПО, как способ обхода требований законодательства;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2000" dirty="0">
                <a:cs typeface="Times New Roman" panose="02020603050405020304" pitchFamily="18" charset="0"/>
              </a:rPr>
              <a:t>Загруженность инспекторского состава, вследствие территориальной разобщённости (расстояние между объектами, ограниченное движение транспорта). Сложности при осуществлении контрольно-надзорных функций ограниченным составом инспекторов, ввиду удаленности и труднодоступности объектов, входящих в проекты вновь разрабатываемых месторождений по добыче УГВС, сложных климатических и транспортных условий, зависимости осуществления ряда контрольно-надзорных функций от метеоусловий, масштабности производства, и его уникальности (в сравнении с маршрутами к местам следования проведения контрольно-надзорных мероприятий в Центральной России, на территории, поднадзорной Управлению, существует множество барьеров и  трудностей – 100 км асфальтированной дороги в сравнении с 350 км дорог тундры и заболоченной местности);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2000" dirty="0">
                <a:cs typeface="Times New Roman" panose="02020603050405020304" pitchFamily="18" charset="0"/>
              </a:rPr>
              <a:t>Отсутствие четких, законодательно установленных требований и понятий к ремонтам и проектированию производственных объектов;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2000" dirty="0">
                <a:cs typeface="Times New Roman" panose="02020603050405020304" pitchFamily="18" charset="0"/>
              </a:rPr>
              <a:t>Использование бывших в употреблении (повторного применения) труб (их частей) для ремонта магистральных газопроводов, установленное локальными нормативными документами.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2000" dirty="0">
                <a:cs typeface="Times New Roman" panose="02020603050405020304" pitchFamily="18" charset="0"/>
              </a:rPr>
              <a:t>Проведение капитальных ремонтов магистральных газопроводов, оформленных как «ремонт       </a:t>
            </a:r>
            <a:br>
              <a:rPr lang="ru-RU" sz="2000" dirty="0">
                <a:cs typeface="Times New Roman" panose="02020603050405020304" pitchFamily="18" charset="0"/>
              </a:rPr>
            </a:br>
            <a:r>
              <a:rPr lang="ru-RU" sz="2000" dirty="0">
                <a:cs typeface="Times New Roman" panose="02020603050405020304" pitchFamily="18" charset="0"/>
              </a:rPr>
              <a:t>         хозяйственным способом», без учета проектной документации.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E2BEB-8C47-4135-9022-EDDE3C1A02B6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49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3"/>
          <p:cNvSpPr txBox="1">
            <a:spLocks/>
          </p:cNvSpPr>
          <p:nvPr/>
        </p:nvSpPr>
        <p:spPr>
          <a:xfrm>
            <a:off x="8832304" y="6409926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99737" y="260648"/>
            <a:ext cx="8264525" cy="432048"/>
          </a:xfrm>
        </p:spPr>
        <p:txBody>
          <a:bodyPr/>
          <a:lstStyle/>
          <a:p>
            <a:pPr algn="ctr"/>
            <a:r>
              <a:rPr lang="ru-RU" sz="2000" b="1" dirty="0">
                <a:latin typeface="+mn-lt"/>
              </a:rPr>
              <a:t>Основные</a:t>
            </a:r>
            <a:r>
              <a:rPr lang="ru-RU" sz="2000" b="1" i="1" dirty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проблемы</a:t>
            </a:r>
          </a:p>
        </p:txBody>
      </p:sp>
      <p:sp>
        <p:nvSpPr>
          <p:cNvPr id="5" name="Объект 8"/>
          <p:cNvSpPr>
            <a:spLocks noGrp="1"/>
          </p:cNvSpPr>
          <p:nvPr>
            <p:ph idx="1"/>
          </p:nvPr>
        </p:nvSpPr>
        <p:spPr>
          <a:xfrm>
            <a:off x="713398" y="476672"/>
            <a:ext cx="10837205" cy="5513866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2000" dirty="0">
                <a:cs typeface="Times New Roman" panose="02020603050405020304" pitchFamily="18" charset="0"/>
              </a:rPr>
              <a:t>Подмена понятий реконструкции, технического перевооружения и капитального ремонта, которая зачастую проявляется при капитальном ремонте.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2000" dirty="0">
                <a:cs typeface="Times New Roman" panose="02020603050405020304" pitchFamily="18" charset="0"/>
              </a:rPr>
              <a:t>Криогенная среда: отсутствие в процессе эксплуатации опыта ремонта и наблюдения за состоянием металла оборудования (емкостей, насосов, шаровых кранов) при низких температурах рабочих сред, от ввода и до окончания расчетного срока эксплуатации оборудования, в рабочих и аварийных ситуациях.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2000" dirty="0">
                <a:cs typeface="Times New Roman" panose="02020603050405020304" pitchFamily="18" charset="0"/>
              </a:rPr>
              <a:t>Увеличение межремонтного периода работы технологических объектов без учёта особенностей организации и проведения планово-предупредительных ремонтов отдельного оборудования;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2000" dirty="0">
                <a:cs typeface="Times New Roman" panose="02020603050405020304" pitchFamily="18" charset="0"/>
              </a:rPr>
              <a:t>Утрата производственным персоналом навыков проведения рутинных работ;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2000" dirty="0">
                <a:cs typeface="Times New Roman" panose="02020603050405020304" pitchFamily="18" charset="0"/>
              </a:rPr>
              <a:t>При вводе в эксплуатацию буровых установок с 01.01.2021 исключены из состава комиссии по вводу в эксплуатацию буровых установок представителей территориальных органов Ростехнадзора;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2000" dirty="0">
                <a:cs typeface="Times New Roman" panose="02020603050405020304" pitchFamily="18" charset="0"/>
              </a:rPr>
              <a:t>Скважины, находящиеся в собственности государства и расположенные на территории нераспределенного фонда недр не подпадают под требования Правил безопасности в нефтяной и газовой промышленности, механизм осуществления контроля со стороны территориальных органов Ростехнадзора за их состоянием отсутствует.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32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95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72031" y="211823"/>
            <a:ext cx="11089231" cy="43204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+mn-lt"/>
              </a:rPr>
              <a:t>Приоритетные цели и задачи Северо-Уральского управления Ростехнадзора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51384" y="632471"/>
            <a:ext cx="11223972" cy="5777456"/>
          </a:xfrm>
        </p:spPr>
        <p:txBody>
          <a:bodyPr>
            <a:normAutofit/>
          </a:bodyPr>
          <a:lstStyle/>
          <a:p>
            <a:pPr marL="0" algn="just">
              <a:lnSpc>
                <a:spcPct val="105000"/>
              </a:lnSpc>
              <a:spcBef>
                <a:spcPts val="0"/>
              </a:spcBef>
            </a:pPr>
            <a:r>
              <a:rPr lang="ru-RU" sz="2000" dirty="0"/>
              <a:t>Обеспечивать контроль за формированием эксплуатирующими организациями  системы (графиков) планово-предупредительных ремонтов и соблюдением обязательных требований при проведении ремонтных работ, в том числе работ повышенной опасности;</a:t>
            </a:r>
          </a:p>
          <a:p>
            <a:pPr marL="0" algn="just">
              <a:lnSpc>
                <a:spcPct val="105000"/>
              </a:lnSpc>
              <a:spcBef>
                <a:spcPts val="0"/>
              </a:spcBef>
            </a:pPr>
            <a:r>
              <a:rPr lang="ru-RU" sz="2000" dirty="0"/>
              <a:t>Осуществлять качественный контроль за объектами строительства в рамках реализаций проектных решений;</a:t>
            </a:r>
          </a:p>
          <a:p>
            <a:pPr marL="0" algn="just">
              <a:lnSpc>
                <a:spcPct val="105000"/>
              </a:lnSpc>
              <a:spcBef>
                <a:spcPts val="0"/>
              </a:spcBef>
            </a:pPr>
            <a:r>
              <a:rPr lang="ru-RU" sz="2000" dirty="0"/>
              <a:t>Регулярное применение в административной практике как предостережений, так и административных приостановлений деятельности, административных наказаний в отношении юридических лиц, дисквалификации должностных лиц;</a:t>
            </a:r>
          </a:p>
          <a:p>
            <a:pPr marL="0" algn="just">
              <a:lnSpc>
                <a:spcPct val="105000"/>
              </a:lnSpc>
              <a:spcBef>
                <a:spcPts val="0"/>
              </a:spcBef>
            </a:pPr>
            <a:r>
              <a:rPr lang="ru-RU" sz="2000" dirty="0"/>
              <a:t>Участие в разработке предложений по структуре и содержанию Федеральных норм и правил в области промышленной безопасности;</a:t>
            </a:r>
          </a:p>
          <a:p>
            <a:pPr marL="0" algn="just">
              <a:lnSpc>
                <a:spcPct val="105000"/>
              </a:lnSpc>
              <a:spcBef>
                <a:spcPts val="0"/>
              </a:spcBef>
            </a:pPr>
            <a:r>
              <a:rPr lang="ru-RU" sz="2000" dirty="0"/>
              <a:t>Обеспечение готовности оборудования, в том числе и энергетического, и технологических процессов на опасных объектах к эксплуатации в нормальном технологическом режиме при наступлении и прохождении паводкового периода;</a:t>
            </a:r>
          </a:p>
          <a:p>
            <a:pPr marL="0" algn="just">
              <a:spcBef>
                <a:spcPts val="0"/>
              </a:spcBef>
            </a:pPr>
            <a:r>
              <a:rPr lang="ru-RU" sz="2000" dirty="0"/>
              <a:t>Дополнительно сфокусировать и включить в программу проверок опасных производственных объектов контрольно-надзорные мероприятия по: подготовке и проведению ремонтных работ, в том числе повышенной опасности, наличию и соблюдению системы планово-предупредительного ремонта (с целью предупреждения преждевременного износа деталей, узлов и механизмов и содержания их в работоспособном состоянии).</a:t>
            </a:r>
            <a:endParaRPr lang="ru-RU" sz="2400" dirty="0"/>
          </a:p>
        </p:txBody>
      </p:sp>
      <p:sp>
        <p:nvSpPr>
          <p:cNvPr id="7" name="Нижний колонтитул 3"/>
          <p:cNvSpPr txBox="1">
            <a:spLocks/>
          </p:cNvSpPr>
          <p:nvPr/>
        </p:nvSpPr>
        <p:spPr>
          <a:xfrm>
            <a:off x="8832304" y="6409926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</a:t>
            </a:r>
            <a:r>
              <a:rPr lang="ru-RU" sz="1200" i="1" dirty="0" err="1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endParaRPr lang="ru-RU" sz="1200" i="1" dirty="0">
              <a:solidFill>
                <a:srgbClr val="3103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E2BEB-8C47-4135-9022-EDDE3C1A02B6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54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967041" y="5086351"/>
            <a:ext cx="6257925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2450308" y="914401"/>
            <a:ext cx="7291388" cy="52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/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2722854" y="993334"/>
            <a:ext cx="4212468" cy="1787594"/>
          </a:xfrm>
          <a:prstGeom prst="rect">
            <a:avLst/>
          </a:prstGeom>
          <a:noFill/>
          <a:ln>
            <a:noFill/>
          </a:ln>
        </p:spPr>
        <p:txBody>
          <a:bodyPr tIns="6858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ts val="272"/>
              </a:spcBef>
              <a:spcAft>
                <a:spcPct val="0"/>
              </a:spcAft>
            </a:pPr>
            <a:endParaRPr lang="ru-RU" sz="1500" b="1" dirty="0">
              <a:latin typeface="Times New Roman" panose="02020603050405020304" pitchFamily="18" charset="0"/>
            </a:endParaRP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2446437" y="2672922"/>
            <a:ext cx="7291388" cy="64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68580" anchor="ctr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</a:rPr>
              <a:t>Благодарю за внимание!</a:t>
            </a:r>
            <a:endParaRPr lang="ru-RU" sz="48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2450308" y="5086350"/>
            <a:ext cx="7291388" cy="7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6858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272"/>
              </a:spcBef>
              <a:spcAft>
                <a:spcPct val="0"/>
              </a:spcAft>
            </a:pPr>
            <a:endParaRPr lang="ru-RU" sz="21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0" name="Нижний колонтитул 3"/>
          <p:cNvSpPr txBox="1">
            <a:spLocks/>
          </p:cNvSpPr>
          <p:nvPr/>
        </p:nvSpPr>
        <p:spPr>
          <a:xfrm>
            <a:off x="9021707" y="6409926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E964F-8665-4234-8811-49E14BA77027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163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814"/>
            <a:ext cx="7115198" cy="68818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r="8255"/>
          <a:stretch/>
        </p:blipFill>
        <p:spPr>
          <a:xfrm>
            <a:off x="6485497" y="-23814"/>
            <a:ext cx="5688632" cy="63983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0481" y="6093297"/>
            <a:ext cx="5619750" cy="761276"/>
          </a:xfrm>
          <a:prstGeom prst="rect">
            <a:avLst/>
          </a:prstGeom>
        </p:spPr>
      </p:pic>
      <p:sp>
        <p:nvSpPr>
          <p:cNvPr id="8" name="Нижний колонтитул 3"/>
          <p:cNvSpPr txBox="1">
            <a:spLocks/>
          </p:cNvSpPr>
          <p:nvPr/>
        </p:nvSpPr>
        <p:spPr>
          <a:xfrm>
            <a:off x="9021707" y="6409926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  <a:endParaRPr lang="ru-RU" sz="1200" i="1" dirty="0">
              <a:solidFill>
                <a:srgbClr val="3103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02820" y="339351"/>
            <a:ext cx="3253288" cy="919991"/>
          </a:xfrm>
        </p:spPr>
        <p:txBody>
          <a:bodyPr/>
          <a:lstStyle/>
          <a:p>
            <a:r>
              <a:rPr lang="ru-RU" sz="1400" b="1" dirty="0">
                <a:solidFill>
                  <a:srgbClr val="660066"/>
                </a:solidFill>
              </a:rPr>
              <a:t>Площадь Тюменской области </a:t>
            </a:r>
            <a:br>
              <a:rPr lang="ru-RU" sz="1400" b="1" dirty="0">
                <a:solidFill>
                  <a:srgbClr val="660066"/>
                </a:solidFill>
              </a:rPr>
            </a:br>
            <a:r>
              <a:rPr lang="ru-RU" sz="1400" b="1" dirty="0">
                <a:solidFill>
                  <a:srgbClr val="660066"/>
                </a:solidFill>
              </a:rPr>
              <a:t>с ХМАО-Югра и ЯНАО – </a:t>
            </a:r>
            <a:br>
              <a:rPr lang="ru-RU" sz="1400" b="1" dirty="0">
                <a:solidFill>
                  <a:srgbClr val="660066"/>
                </a:solidFill>
              </a:rPr>
            </a:br>
            <a:r>
              <a:rPr lang="ru-RU" sz="1800" b="1" dirty="0">
                <a:solidFill>
                  <a:srgbClr val="660066"/>
                </a:solidFill>
              </a:rPr>
              <a:t>1,5 млн. км</a:t>
            </a:r>
            <a:r>
              <a:rPr lang="ru-RU" sz="1800" b="1" baseline="30000" dirty="0">
                <a:solidFill>
                  <a:srgbClr val="660066"/>
                </a:solidFill>
              </a:rPr>
              <a:t>2</a:t>
            </a:r>
            <a:endParaRPr lang="ru-RU" sz="1800" b="1" dirty="0">
              <a:solidFill>
                <a:srgbClr val="660066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4439816" y="1340768"/>
            <a:ext cx="288032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727848" y="1340768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499706" y="2079144"/>
            <a:ext cx="555734" cy="1709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99705" y="2094022"/>
            <a:ext cx="12758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538401" y="5661248"/>
            <a:ext cx="821295" cy="812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356108" y="6456417"/>
            <a:ext cx="1568980" cy="35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4549531" y="776526"/>
            <a:ext cx="1525782" cy="64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ru-RU" sz="1400" b="1" dirty="0">
                <a:solidFill>
                  <a:srgbClr val="660066"/>
                </a:solidFill>
              </a:rPr>
              <a:t>Площадь ЯНАО – </a:t>
            </a:r>
            <a:br>
              <a:rPr lang="ru-RU" sz="1400" b="1" dirty="0">
                <a:solidFill>
                  <a:srgbClr val="660066"/>
                </a:solidFill>
              </a:rPr>
            </a:br>
            <a:r>
              <a:rPr lang="ru-RU" sz="1800" b="1" dirty="0">
                <a:solidFill>
                  <a:srgbClr val="660066"/>
                </a:solidFill>
              </a:rPr>
              <a:t>769 </a:t>
            </a:r>
            <a:r>
              <a:rPr lang="ru-RU" sz="1800" b="1" dirty="0" err="1">
                <a:solidFill>
                  <a:srgbClr val="660066"/>
                </a:solidFill>
              </a:rPr>
              <a:t>тыс</a:t>
            </a:r>
            <a:r>
              <a:rPr lang="ru-RU" sz="1800" b="1" dirty="0">
                <a:solidFill>
                  <a:srgbClr val="660066"/>
                </a:solidFill>
              </a:rPr>
              <a:t> км</a:t>
            </a:r>
            <a:r>
              <a:rPr lang="ru-RU" sz="1800" b="1" baseline="30000" dirty="0">
                <a:solidFill>
                  <a:srgbClr val="660066"/>
                </a:solidFill>
              </a:rPr>
              <a:t>2</a:t>
            </a:r>
            <a:endParaRPr lang="ru-RU" sz="1800" b="1" dirty="0">
              <a:solidFill>
                <a:srgbClr val="660066"/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374720" y="1555605"/>
            <a:ext cx="1832847" cy="64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ru-RU" sz="1400" b="1" dirty="0">
                <a:solidFill>
                  <a:srgbClr val="660066"/>
                </a:solidFill>
              </a:rPr>
              <a:t>Площадь </a:t>
            </a:r>
            <a:r>
              <a:rPr lang="ru-RU" sz="1400" b="1" dirty="0" err="1">
                <a:solidFill>
                  <a:srgbClr val="660066"/>
                </a:solidFill>
              </a:rPr>
              <a:t>Хмао</a:t>
            </a:r>
            <a:r>
              <a:rPr lang="ru-RU" sz="1400" b="1" dirty="0">
                <a:solidFill>
                  <a:srgbClr val="660066"/>
                </a:solidFill>
              </a:rPr>
              <a:t>-Югра – </a:t>
            </a:r>
            <a:r>
              <a:rPr lang="ru-RU" sz="1800" b="1" dirty="0">
                <a:solidFill>
                  <a:srgbClr val="660066"/>
                </a:solidFill>
              </a:rPr>
              <a:t>535 </a:t>
            </a:r>
            <a:r>
              <a:rPr lang="ru-RU" sz="1800" b="1" dirty="0" err="1">
                <a:solidFill>
                  <a:srgbClr val="660066"/>
                </a:solidFill>
              </a:rPr>
              <a:t>тыс</a:t>
            </a:r>
            <a:r>
              <a:rPr lang="ru-RU" sz="1800" b="1" dirty="0">
                <a:solidFill>
                  <a:srgbClr val="660066"/>
                </a:solidFill>
              </a:rPr>
              <a:t> км</a:t>
            </a:r>
            <a:r>
              <a:rPr lang="ru-RU" sz="1800" b="1" baseline="30000" dirty="0">
                <a:solidFill>
                  <a:srgbClr val="660066"/>
                </a:solidFill>
              </a:rPr>
              <a:t>2</a:t>
            </a:r>
            <a:endParaRPr lang="ru-RU" sz="1800" b="1" dirty="0">
              <a:solidFill>
                <a:srgbClr val="660066"/>
              </a:solidFill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3252857" y="5930339"/>
            <a:ext cx="2339087" cy="64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ru-RU" sz="1400" b="1" dirty="0">
                <a:solidFill>
                  <a:srgbClr val="660066"/>
                </a:solidFill>
              </a:rPr>
              <a:t>Площадь юга Тюменской область – </a:t>
            </a:r>
            <a:r>
              <a:rPr lang="ru-RU" sz="1800" b="1" dirty="0">
                <a:solidFill>
                  <a:srgbClr val="660066"/>
                </a:solidFill>
              </a:rPr>
              <a:t>160 </a:t>
            </a:r>
            <a:r>
              <a:rPr lang="ru-RU" sz="1800" b="1" dirty="0" err="1">
                <a:solidFill>
                  <a:srgbClr val="660066"/>
                </a:solidFill>
              </a:rPr>
              <a:t>тыс</a:t>
            </a:r>
            <a:r>
              <a:rPr lang="ru-RU" sz="1800" b="1" dirty="0">
                <a:solidFill>
                  <a:srgbClr val="660066"/>
                </a:solidFill>
              </a:rPr>
              <a:t> км</a:t>
            </a:r>
            <a:r>
              <a:rPr lang="ru-RU" sz="1800" b="1" baseline="30000" dirty="0">
                <a:solidFill>
                  <a:srgbClr val="660066"/>
                </a:solidFill>
              </a:rPr>
              <a:t>2</a:t>
            </a:r>
            <a:endParaRPr lang="ru-RU" sz="2400" b="1" dirty="0">
              <a:solidFill>
                <a:srgbClr val="660066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7383" y="548680"/>
            <a:ext cx="3867150" cy="38290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9085" y="488068"/>
            <a:ext cx="5425656" cy="536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8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2055" y="700323"/>
            <a:ext cx="8264525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Количество </a:t>
            </a:r>
            <a:r>
              <a:rPr lang="ru-RU" sz="2800" dirty="0" smtClean="0">
                <a:solidFill>
                  <a:schemeClr val="tx1"/>
                </a:solidFill>
              </a:rPr>
              <a:t>подконтрольных </a:t>
            </a:r>
            <a:r>
              <a:rPr lang="ru-RU" sz="2800" dirty="0">
                <a:solidFill>
                  <a:schemeClr val="tx1"/>
                </a:solidFill>
              </a:rPr>
              <a:t>организаций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2921452"/>
              </p:ext>
            </p:extLst>
          </p:nvPr>
        </p:nvGraphicFramePr>
        <p:xfrm>
          <a:off x="999742" y="1294923"/>
          <a:ext cx="10369152" cy="1545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594"/>
                <a:gridCol w="2248558"/>
              </a:tblGrid>
              <a:tr h="3036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/>
                        <a:t>Вид надзора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 smtClean="0"/>
                        <a:t> 2022 г./3 мес. 2023 г.</a:t>
                      </a:r>
                      <a:endParaRPr kumimoji="0"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015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mtClean="0">
                          <a:effectLst/>
                        </a:rPr>
                        <a:t>Федеральный </a:t>
                      </a:r>
                      <a:r>
                        <a:rPr kumimoji="0"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государственный строительный надзор</a:t>
                      </a:r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149/122</a:t>
                      </a:r>
                      <a:endParaRPr kumimoji="0" lang="ru-RU" sz="1800" b="1" i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15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Федеральный государственный энергетический надзор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6 436/6436</a:t>
                      </a:r>
                      <a:endParaRPr kumimoji="0" lang="ru-RU" sz="1800" b="1" i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77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Федеральный государственный надзор в области промышленной безопасности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4 843/5103</a:t>
                      </a:r>
                    </a:p>
                  </a:txBody>
                  <a:tcPr marL="68580" marR="68580" marT="0" marB="0" anchor="ctr"/>
                </a:tc>
              </a:tr>
              <a:tr h="312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Надзор за гидротехническими сооружениями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47/49</a:t>
                      </a:r>
                      <a:endParaRPr kumimoji="0" lang="ru-RU" sz="1800" b="1" i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052056" y="3161993"/>
            <a:ext cx="826452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dirty="0">
                <a:solidFill>
                  <a:schemeClr val="tx1"/>
                </a:solidFill>
              </a:rPr>
              <a:t>Количество </a:t>
            </a:r>
            <a:r>
              <a:rPr lang="ru-RU" sz="2800" dirty="0" smtClean="0">
                <a:solidFill>
                  <a:schemeClr val="tx1"/>
                </a:solidFill>
              </a:rPr>
              <a:t>подконтрольных </a:t>
            </a:r>
            <a:r>
              <a:rPr lang="ru-RU" sz="2800" dirty="0">
                <a:solidFill>
                  <a:schemeClr val="tx1"/>
                </a:solidFill>
              </a:rPr>
              <a:t>объектов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118145"/>
              </p:ext>
            </p:extLst>
          </p:nvPr>
        </p:nvGraphicFramePr>
        <p:xfrm>
          <a:off x="1251771" y="3703146"/>
          <a:ext cx="9865096" cy="1738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2541"/>
                <a:gridCol w="2212555"/>
              </a:tblGrid>
              <a:tr h="334365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/>
                        <a:t>Вид объектов</a:t>
                      </a:r>
                      <a:endParaRPr kumimoji="0"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 smtClean="0"/>
                        <a:t>2022 г./3 мес. 2023 г.</a:t>
                      </a:r>
                      <a:endParaRPr kumimoji="0"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34732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kern="1200" dirty="0">
                          <a:effectLst/>
                        </a:rPr>
                        <a:t>Объекты капитального строительства и реконструкции</a:t>
                      </a:r>
                      <a:endParaRPr kumimoji="0" lang="ru-RU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5 140/2258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4732">
                <a:tc>
                  <a:txBody>
                    <a:bodyPr/>
                    <a:lstStyle/>
                    <a:p>
                      <a:pPr marL="0" lvl="2" indent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Объекты электроэнергетики</a:t>
                      </a:r>
                      <a:endParaRPr kumimoji="0"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58 686/25 229</a:t>
                      </a:r>
                      <a:endParaRPr lang="ru-RU" sz="1600" b="1" i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2952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kern="1200" dirty="0">
                          <a:effectLst/>
                        </a:rPr>
                        <a:t>Опасные производственные объекты</a:t>
                      </a:r>
                      <a:endParaRPr kumimoji="0" lang="ru-RU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11 283/11 510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kern="1200" dirty="0">
                          <a:effectLst/>
                        </a:rPr>
                        <a:t>Гидротехнические сооружения</a:t>
                      </a:r>
                      <a:endParaRPr kumimoji="0" lang="ru-RU" sz="2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118/123</a:t>
                      </a:r>
                      <a:endParaRPr lang="ru-RU" sz="16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198330" y="38610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Нижний колонтитул 3"/>
          <p:cNvSpPr txBox="1">
            <a:spLocks/>
          </p:cNvSpPr>
          <p:nvPr/>
        </p:nvSpPr>
        <p:spPr>
          <a:xfrm>
            <a:off x="8832304" y="6409926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 smtClean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  <a:endParaRPr lang="ru-RU" sz="1200" i="1" dirty="0">
              <a:solidFill>
                <a:srgbClr val="3103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21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35560" y="209546"/>
            <a:ext cx="7868367" cy="49006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Классификация и количество ОПО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Нижний колонтитул 3"/>
          <p:cNvSpPr txBox="1">
            <a:spLocks/>
          </p:cNvSpPr>
          <p:nvPr/>
        </p:nvSpPr>
        <p:spPr>
          <a:xfrm>
            <a:off x="8832304" y="6409926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 smtClean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  <a:endParaRPr lang="ru-RU" sz="1200" i="1" dirty="0">
              <a:solidFill>
                <a:srgbClr val="3103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023193689"/>
              </p:ext>
            </p:extLst>
          </p:nvPr>
        </p:nvGraphicFramePr>
        <p:xfrm>
          <a:off x="-234964" y="548680"/>
          <a:ext cx="6168000" cy="338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Заголовок 4"/>
          <p:cNvSpPr txBox="1">
            <a:spLocks/>
          </p:cNvSpPr>
          <p:nvPr/>
        </p:nvSpPr>
        <p:spPr bwMode="auto">
          <a:xfrm rot="16200000">
            <a:off x="119008" y="5085515"/>
            <a:ext cx="2284232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endParaRPr lang="ru-RU" sz="1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656137321"/>
              </p:ext>
            </p:extLst>
          </p:nvPr>
        </p:nvGraphicFramePr>
        <p:xfrm>
          <a:off x="5591944" y="625297"/>
          <a:ext cx="5976664" cy="4099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Заголовок 4"/>
          <p:cNvSpPr txBox="1">
            <a:spLocks/>
          </p:cNvSpPr>
          <p:nvPr/>
        </p:nvSpPr>
        <p:spPr bwMode="auto">
          <a:xfrm>
            <a:off x="868816" y="4801761"/>
            <a:ext cx="10987824" cy="121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2022 год в Реестре ОПО зарегистрировано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676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поднадзорных ОПО</a:t>
            </a:r>
          </a:p>
          <a:p>
            <a:pPr algn="ctr"/>
            <a:endParaRPr lang="ru-RU" sz="2000" b="1" i="1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 квартал 2023 года в Реестре ОПО зарегистрировано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157</a:t>
            </a:r>
            <a:r>
              <a:rPr lang="ru-RU" sz="20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поднадзорных ОПО</a:t>
            </a:r>
          </a:p>
        </p:txBody>
      </p:sp>
    </p:spTree>
    <p:extLst>
      <p:ext uri="{BB962C8B-B14F-4D97-AF65-F5344CB8AC3E}">
        <p14:creationId xmlns:p14="http://schemas.microsoft.com/office/powerpoint/2010/main" val="137633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xmlns="" id="{DB92567C-CFE1-D950-D347-8A9D70A8F2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5482412"/>
              </p:ext>
            </p:extLst>
          </p:nvPr>
        </p:nvGraphicFramePr>
        <p:xfrm>
          <a:off x="1209203" y="772361"/>
          <a:ext cx="9721080" cy="5501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Нижний колонтитул 3"/>
          <p:cNvSpPr txBox="1">
            <a:spLocks/>
          </p:cNvSpPr>
          <p:nvPr/>
        </p:nvSpPr>
        <p:spPr>
          <a:xfrm>
            <a:off x="8832304" y="6409926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 smtClean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  <a:endParaRPr lang="ru-RU" sz="1200" i="1" dirty="0">
              <a:solidFill>
                <a:srgbClr val="3103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2135560" y="209546"/>
            <a:ext cx="7868367" cy="490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ОПО нефтегазового комплекса 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60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8273" y="-99392"/>
            <a:ext cx="10364395" cy="634082"/>
          </a:xfrm>
        </p:spPr>
        <p:txBody>
          <a:bodyPr/>
          <a:lstStyle/>
          <a:p>
            <a:pPr algn="ctr"/>
            <a:r>
              <a:rPr lang="ru-RU" sz="2400" dirty="0" smtClean="0"/>
              <a:t>Контрольная (надзорная) деятельность в 2023 году</a:t>
            </a:r>
            <a:endParaRPr lang="ru-RU" sz="2400" dirty="0"/>
          </a:p>
        </p:txBody>
      </p:sp>
      <p:sp>
        <p:nvSpPr>
          <p:cNvPr id="6" name="Нижний колонтитул 3"/>
          <p:cNvSpPr txBox="1">
            <a:spLocks/>
          </p:cNvSpPr>
          <p:nvPr/>
        </p:nvSpPr>
        <p:spPr>
          <a:xfrm>
            <a:off x="8832304" y="6409926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 smtClean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  <a:endParaRPr lang="ru-RU" sz="1200" i="1" dirty="0">
              <a:solidFill>
                <a:srgbClr val="3103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421297"/>
              </p:ext>
            </p:extLst>
          </p:nvPr>
        </p:nvGraphicFramePr>
        <p:xfrm>
          <a:off x="623392" y="534690"/>
          <a:ext cx="11017223" cy="57026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9294"/>
                <a:gridCol w="1153453"/>
                <a:gridCol w="1174425"/>
                <a:gridCol w="849360"/>
                <a:gridCol w="1153453"/>
                <a:gridCol w="1174425"/>
                <a:gridCol w="849360"/>
                <a:gridCol w="1153453"/>
              </a:tblGrid>
              <a:tr h="270382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Северо-Уральскому управлению 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Ростехнадзора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09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месяца 2022 года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месяца 2023 года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/>
                </a:tc>
              </a:tr>
              <a:tr h="25809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/>
                </a:tc>
              </a:tr>
              <a:tr h="25809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 проверок (и иных мероприятий)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-35,70%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809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Выявлено нарушений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-25,80%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809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Наложено административных наказаний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-32,20%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809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должностное лицо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-47,00%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809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юридическое лицо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-61,70%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80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121,90%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80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Предостережения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825,00%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809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наложенных штрафов (тыс. руб.)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24830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5540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19290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8827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-64,50%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809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должностное лицо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-42,70%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809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юридическое лицо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22722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18252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-66,50%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618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Административных наказаний на 1 проверку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809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должностное лицо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809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юридическое лицо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809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штрафов (тыс. руб.) на 1 проверку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809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должностное лицо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809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юридическое лицо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284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Административное приостановление деятельности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100,00%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8" marR="9378" marT="9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004" y="116633"/>
            <a:ext cx="11032211" cy="720078"/>
          </a:xfrm>
        </p:spPr>
        <p:txBody>
          <a:bodyPr/>
          <a:lstStyle/>
          <a:p>
            <a:pPr algn="ctr"/>
            <a:r>
              <a:rPr lang="ru-RU" sz="2000" b="1" dirty="0"/>
              <a:t>Контрольная (надзорная) деятельность в рамках режима постоянного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государственного надзора</a:t>
            </a:r>
            <a:endParaRPr lang="ru-RU" sz="2000" b="1" dirty="0">
              <a:latin typeface="+mn-lt"/>
            </a:endParaRPr>
          </a:p>
        </p:txBody>
      </p:sp>
      <p:sp>
        <p:nvSpPr>
          <p:cNvPr id="6" name="Нижний колонтитул 3"/>
          <p:cNvSpPr txBox="1">
            <a:spLocks/>
          </p:cNvSpPr>
          <p:nvPr/>
        </p:nvSpPr>
        <p:spPr>
          <a:xfrm>
            <a:off x="8832304" y="6409926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smtClean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  <a:endParaRPr lang="ru-RU" sz="1200" i="1" dirty="0">
              <a:solidFill>
                <a:srgbClr val="3103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587736"/>
              </p:ext>
            </p:extLst>
          </p:nvPr>
        </p:nvGraphicFramePr>
        <p:xfrm>
          <a:off x="652003" y="836710"/>
          <a:ext cx="11032210" cy="5573216"/>
        </p:xfrm>
        <a:graphic>
          <a:graphicData uri="http://schemas.openxmlformats.org/drawingml/2006/table">
            <a:tbl>
              <a:tblPr/>
              <a:tblGrid>
                <a:gridCol w="3456564"/>
                <a:gridCol w="706021"/>
                <a:gridCol w="740762"/>
                <a:gridCol w="740683"/>
                <a:gridCol w="740603"/>
                <a:gridCol w="808788"/>
                <a:gridCol w="703005"/>
                <a:gridCol w="605874"/>
                <a:gridCol w="589233"/>
                <a:gridCol w="1940677"/>
              </a:tblGrid>
              <a:tr h="268609">
                <a:tc rowSpan="2"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месяца</a:t>
                      </a:r>
                      <a:r>
                        <a:rPr kumimoji="0" lang="ru-RU" sz="14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месяца 2023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Прирост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НХ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МТ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1631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ОПО, в отношении которых установлен режим постоянного государственного надзора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405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302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407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303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Увеличение на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0,5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631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проверок, проведенных в рамках режима постоянного государственного надзора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117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Увеличение на 6,8 %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51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Выявлено правонарушений в рамках постоянного государственного надзора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348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185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219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Уменьшение на 25,6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3071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Общее количество административных </a:t>
                      </a:r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наказаний в виде штрафов, </a:t>
                      </a:r>
                      <a:r>
                        <a:rPr kumimoji="0"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наложенных по итогам проверок постоянного государственного надзора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Увеличение на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130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1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Общее количество административных наказаний в виде предупреждения, по итогам проверок постоянного государственного надзора</a:t>
                      </a:r>
                    </a:p>
                    <a:p>
                      <a:pPr algn="l" fontAlgn="ctr"/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654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Административное приостановление деятельности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782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"/>
          <p:cNvSpPr>
            <a:spLocks noGrp="1" noChangeArrowheads="1"/>
          </p:cNvSpPr>
          <p:nvPr>
            <p:ph type="title"/>
          </p:nvPr>
        </p:nvSpPr>
        <p:spPr>
          <a:xfrm>
            <a:off x="1845318" y="-99392"/>
            <a:ext cx="8747284" cy="1210146"/>
          </a:xfrm>
        </p:spPr>
        <p:txBody>
          <a:bodyPr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>
                <a:latin typeface="Calibri" charset="0"/>
              </a:rPr>
              <a:t>Административная практика</a:t>
            </a:r>
            <a:br>
              <a:rPr lang="ru-RU" sz="2400" dirty="0">
                <a:latin typeface="Calibri" charset="0"/>
              </a:rPr>
            </a:br>
            <a:r>
              <a:rPr lang="ru-RU" sz="2400" dirty="0">
                <a:latin typeface="Calibri" charset="0"/>
              </a:rPr>
              <a:t>Количество примененных статей КоАП </a:t>
            </a:r>
            <a:r>
              <a:rPr lang="ru-RU" sz="2400" dirty="0" smtClean="0">
                <a:latin typeface="Calibri" charset="0"/>
              </a:rPr>
              <a:t>РФ </a:t>
            </a:r>
            <a:endParaRPr lang="ru-RU" sz="2400" dirty="0">
              <a:latin typeface="Calibri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F6F1335-8608-4714-8047-A985565264A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40551767"/>
              </p:ext>
            </p:extLst>
          </p:nvPr>
        </p:nvGraphicFramePr>
        <p:xfrm>
          <a:off x="1713596" y="1144200"/>
          <a:ext cx="9638988" cy="552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ижний колонтитул 3"/>
          <p:cNvSpPr txBox="1">
            <a:spLocks/>
          </p:cNvSpPr>
          <p:nvPr/>
        </p:nvSpPr>
        <p:spPr>
          <a:xfrm>
            <a:off x="8832304" y="6409926"/>
            <a:ext cx="3221412" cy="457200"/>
          </a:xfrm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1200" i="1" dirty="0" smtClean="0">
                <a:solidFill>
                  <a:srgbClr val="3103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Северо-Уральское управление Ростехнадзора</a:t>
            </a:r>
            <a:endParaRPr lang="ru-RU" sz="1200" i="1" dirty="0">
              <a:solidFill>
                <a:srgbClr val="3103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587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83012</TotalTime>
  <Words>2815</Words>
  <Application>Microsoft Office PowerPoint</Application>
  <PresentationFormat>Широкоэкранный</PresentationFormat>
  <Paragraphs>708</Paragraphs>
  <Slides>27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Arial Unicode MS</vt:lpstr>
      <vt:lpstr>Aharoni</vt:lpstr>
      <vt:lpstr>Albertus Medium</vt:lpstr>
      <vt:lpstr>Arial</vt:lpstr>
      <vt:lpstr>Arial Cyr</vt:lpstr>
      <vt:lpstr>Calibri</vt:lpstr>
      <vt:lpstr>Calibri Light</vt:lpstr>
      <vt:lpstr>Times New Roman</vt:lpstr>
      <vt:lpstr>Wingdings 2</vt:lpstr>
      <vt:lpstr>Тема Office</vt:lpstr>
      <vt:lpstr>Презентация PowerPoint</vt:lpstr>
      <vt:lpstr>Северо-Уральское управление Ростехнадзора</vt:lpstr>
      <vt:lpstr>Площадь Тюменской области  с ХМАО-Югра и ЯНАО –  1,5 млн. км2</vt:lpstr>
      <vt:lpstr>Количество подконтрольных организаций</vt:lpstr>
      <vt:lpstr>Классификация и количество ОПО</vt:lpstr>
      <vt:lpstr>Презентация PowerPoint</vt:lpstr>
      <vt:lpstr>Контрольная (надзорная) деятельность в 2023 году</vt:lpstr>
      <vt:lpstr>Контрольная (надзорная) деятельность в рамках режима постоянного  государственного надзора</vt:lpstr>
      <vt:lpstr>Административная практика Количество примененных статей КоАП РФ </vt:lpstr>
      <vt:lpstr>Обращения граждан и юридических лиц, поступивших за 3 мес. 2023 года </vt:lpstr>
      <vt:lpstr>Аварийность и производственный травматизм</vt:lpstr>
      <vt:lpstr>Аварийность по видам надзора</vt:lpstr>
      <vt:lpstr>Аварийность</vt:lpstr>
      <vt:lpstr>Производственный травматизм по видам надзора</vt:lpstr>
      <vt:lpstr>Производственный травматизм</vt:lpstr>
      <vt:lpstr>Динамика аварийности и травматизма с 2010 года</vt:lpstr>
      <vt:lpstr>Основные причины аварий и несчастных случаев (в соответствии с материалами расследований)</vt:lpstr>
      <vt:lpstr>Презентация PowerPoint</vt:lpstr>
      <vt:lpstr>Аттестация в области промышленной безопасности</vt:lpstr>
      <vt:lpstr>Изменения об аттестации в области промышленной безопасности</vt:lpstr>
      <vt:lpstr>Судебная практика в 2022- 3 месяца 2023 года</vt:lpstr>
      <vt:lpstr>О разъяснении неоднозначных или неясных для подконтрольных лиц обязательных требований и новых нормативно-правовых актов</vt:lpstr>
      <vt:lpstr>Внедрение Программы профилактики нарушений обязательных требований</vt:lpstr>
      <vt:lpstr>Основные проблемы</vt:lpstr>
      <vt:lpstr>Основные проблемы</vt:lpstr>
      <vt:lpstr>Приоритетные цели и задачи Северо-Уральского управления Ростехнадзора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обеспечения промышленной безопасности</dc:title>
  <dc:creator>Надежда</dc:creator>
  <cp:lastModifiedBy>Жиганова Наталья Николаевна</cp:lastModifiedBy>
  <cp:revision>1903</cp:revision>
  <cp:lastPrinted>2023-06-25T14:16:20Z</cp:lastPrinted>
  <dcterms:created xsi:type="dcterms:W3CDTF">2007-01-14T15:43:27Z</dcterms:created>
  <dcterms:modified xsi:type="dcterms:W3CDTF">2023-06-27T05:10:05Z</dcterms:modified>
</cp:coreProperties>
</file>